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23"/>
  </p:notesMasterIdLst>
  <p:handoutMasterIdLst>
    <p:handoutMasterId r:id="rId24"/>
  </p:handoutMasterIdLst>
  <p:sldIdLst>
    <p:sldId id="550" r:id="rId2"/>
    <p:sldId id="514" r:id="rId3"/>
    <p:sldId id="676" r:id="rId4"/>
    <p:sldId id="941" r:id="rId5"/>
    <p:sldId id="942" r:id="rId6"/>
    <p:sldId id="943" r:id="rId7"/>
    <p:sldId id="989" r:id="rId8"/>
    <p:sldId id="990" r:id="rId9"/>
    <p:sldId id="991" r:id="rId10"/>
    <p:sldId id="992" r:id="rId11"/>
    <p:sldId id="993" r:id="rId12"/>
    <p:sldId id="996" r:id="rId13"/>
    <p:sldId id="994" r:id="rId14"/>
    <p:sldId id="995" r:id="rId15"/>
    <p:sldId id="997" r:id="rId16"/>
    <p:sldId id="998" r:id="rId17"/>
    <p:sldId id="999" r:id="rId18"/>
    <p:sldId id="1002" r:id="rId19"/>
    <p:sldId id="1004" r:id="rId20"/>
    <p:sldId id="1003" r:id="rId21"/>
    <p:sldId id="1005" r:id="rId22"/>
  </p:sldIdLst>
  <p:sldSz cx="12190413" cy="6859588"/>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896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793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689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86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4825"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3790"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2755"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1720"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2A338"/>
    <a:srgbClr val="FEF8ED"/>
    <a:srgbClr val="021154"/>
    <a:srgbClr val="053F90"/>
    <a:srgbClr val="041C62"/>
    <a:srgbClr val="10428B"/>
    <a:srgbClr val="800000"/>
    <a:srgbClr val="EA5E66"/>
    <a:srgbClr val="F69F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1" autoAdjust="0"/>
    <p:restoredTop sz="94660"/>
  </p:normalViewPr>
  <p:slideViewPr>
    <p:cSldViewPr>
      <p:cViewPr varScale="1">
        <p:scale>
          <a:sx n="100" d="100"/>
          <a:sy n="100" d="100"/>
        </p:scale>
        <p:origin x="-252" y="-90"/>
      </p:cViewPr>
      <p:guideLst>
        <p:guide orient="horz" pos="2155"/>
        <p:guide pos="3862"/>
      </p:guideLst>
    </p:cSldViewPr>
  </p:slideViewPr>
  <p:notesTextViewPr>
    <p:cViewPr>
      <p:scale>
        <a:sx n="125" d="100"/>
        <a:sy n="12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59A8E1-7C43-41FC-AB8C-77454876FE91}" type="datetimeFigureOut">
              <a:rPr lang="zh-CN" altLang="en-US" smtClean="0"/>
              <a:t>2017-03-29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015FA1-129B-47F6-85DB-ACFC2096D6BF}"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pPr/>
              <a:t>2017-03-29</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hf hdr="0" ftr="0" dt="0"/>
  <p:notesStyle>
    <a:lvl1pPr marL="0" algn="l" defTabSz="1217930" rtl="0" eaLnBrk="1" latinLnBrk="0" hangingPunct="1">
      <a:defRPr sz="1600" kern="1200">
        <a:solidFill>
          <a:schemeClr val="tx1"/>
        </a:solidFill>
        <a:latin typeface="+mn-lt"/>
        <a:ea typeface="微软雅黑" panose="020B0503020204020204" pitchFamily="34" charset="-122"/>
        <a:cs typeface="+mn-cs"/>
      </a:defRPr>
    </a:lvl1pPr>
    <a:lvl2pPr marL="608965" algn="l" defTabSz="1217930" rtl="0" eaLnBrk="1" latinLnBrk="0" hangingPunct="1">
      <a:defRPr sz="1600" kern="1200">
        <a:solidFill>
          <a:schemeClr val="tx1"/>
        </a:solidFill>
        <a:latin typeface="+mn-lt"/>
        <a:ea typeface="微软雅黑" panose="020B0503020204020204" pitchFamily="34" charset="-122"/>
        <a:cs typeface="+mn-cs"/>
      </a:defRPr>
    </a:lvl2pPr>
    <a:lvl3pPr marL="1217930" algn="l" defTabSz="1217930" rtl="0" eaLnBrk="1" latinLnBrk="0" hangingPunct="1">
      <a:defRPr sz="1600" kern="1200">
        <a:solidFill>
          <a:schemeClr val="tx1"/>
        </a:solidFill>
        <a:latin typeface="+mn-lt"/>
        <a:ea typeface="微软雅黑" panose="020B0503020204020204" pitchFamily="34" charset="-122"/>
        <a:cs typeface="+mn-cs"/>
      </a:defRPr>
    </a:lvl3pPr>
    <a:lvl4pPr marL="1826895" algn="l" defTabSz="1217930" rtl="0" eaLnBrk="1" latinLnBrk="0" hangingPunct="1">
      <a:defRPr sz="1600" kern="1200">
        <a:solidFill>
          <a:schemeClr val="tx1"/>
        </a:solidFill>
        <a:latin typeface="+mn-lt"/>
        <a:ea typeface="微软雅黑" panose="020B0503020204020204" pitchFamily="34" charset="-122"/>
        <a:cs typeface="+mn-cs"/>
      </a:defRPr>
    </a:lvl4pPr>
    <a:lvl5pPr marL="2435860" algn="l" defTabSz="1217930" rtl="0" eaLnBrk="1" latinLnBrk="0" hangingPunct="1">
      <a:defRPr sz="1600" kern="1200">
        <a:solidFill>
          <a:schemeClr val="tx1"/>
        </a:solidFill>
        <a:latin typeface="+mn-lt"/>
        <a:ea typeface="微软雅黑" panose="020B0503020204020204" pitchFamily="34" charset="-122"/>
        <a:cs typeface="+mn-cs"/>
      </a:defRPr>
    </a:lvl5pPr>
    <a:lvl6pPr marL="3044825" algn="l" defTabSz="1217930" rtl="0" eaLnBrk="1" latinLnBrk="0" hangingPunct="1">
      <a:defRPr sz="1600" kern="1200">
        <a:solidFill>
          <a:schemeClr val="tx1"/>
        </a:solidFill>
        <a:latin typeface="+mn-lt"/>
        <a:ea typeface="+mn-ea"/>
        <a:cs typeface="+mn-cs"/>
      </a:defRPr>
    </a:lvl6pPr>
    <a:lvl7pPr marL="3653790" algn="l" defTabSz="1217930" rtl="0" eaLnBrk="1" latinLnBrk="0" hangingPunct="1">
      <a:defRPr sz="1600" kern="1200">
        <a:solidFill>
          <a:schemeClr val="tx1"/>
        </a:solidFill>
        <a:latin typeface="+mn-lt"/>
        <a:ea typeface="+mn-ea"/>
        <a:cs typeface="+mn-cs"/>
      </a:defRPr>
    </a:lvl7pPr>
    <a:lvl8pPr marL="4262755" algn="l" defTabSz="1217930" rtl="0" eaLnBrk="1" latinLnBrk="0" hangingPunct="1">
      <a:defRPr sz="1600" kern="1200">
        <a:solidFill>
          <a:schemeClr val="tx1"/>
        </a:solidFill>
        <a:latin typeface="+mn-lt"/>
        <a:ea typeface="+mn-ea"/>
        <a:cs typeface="+mn-cs"/>
      </a:defRPr>
    </a:lvl8pPr>
    <a:lvl9pPr marL="4871720" algn="l" defTabSz="121793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0</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14</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E5FF4D9-8A6C-43F8-AD9A-6A2B07584B00}" type="slidenum">
              <a:rPr lang="zh-CN" altLang="en-US" smtClean="0"/>
              <a:pPr/>
              <a:t>15</a:t>
            </a:fld>
            <a:endParaRPr lang="zh-CN" altLang="en-US"/>
          </a:p>
        </p:txBody>
      </p:sp>
      <p:sp>
        <p:nvSpPr>
          <p:cNvPr id="5" name="页脚占位符 4"/>
          <p:cNvSpPr>
            <a:spLocks noGrp="1"/>
          </p:cNvSpPr>
          <p:nvPr>
            <p:ph type="ftr" sz="quarter" idx="1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5194" y="908260"/>
            <a:ext cx="10595830" cy="635147"/>
          </a:xfrm>
          <a:prstGeom prst="rect">
            <a:avLst/>
          </a:prstGeom>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a:xfrm>
            <a:off x="825194" y="1600571"/>
            <a:ext cx="10595830" cy="4527011"/>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10389" y="6358822"/>
            <a:ext cx="2843851" cy="364657"/>
          </a:xfrm>
          <a:prstGeom prst="rect">
            <a:avLst/>
          </a:prstGeom>
        </p:spPr>
        <p:txBody>
          <a:bodyPr lIns="108850" tIns="54425" rIns="108850" bIns="54425"/>
          <a:lstStyle>
            <a:lvl1pPr>
              <a:defRPr/>
            </a:lvl1pPr>
          </a:lstStyle>
          <a:p>
            <a:endParaRPr lang="zh-CN" altLang="en-US" sz="2400" dirty="0">
              <a:solidFill>
                <a:schemeClr val="tx1"/>
              </a:solidFill>
            </a:endParaRPr>
          </a:p>
        </p:txBody>
      </p:sp>
      <p:sp>
        <p:nvSpPr>
          <p:cNvPr id="3" name="页脚占位符 2"/>
          <p:cNvSpPr>
            <a:spLocks noGrp="1"/>
          </p:cNvSpPr>
          <p:nvPr>
            <p:ph type="ftr" sz="quarter" idx="11"/>
          </p:nvPr>
        </p:nvSpPr>
        <p:spPr>
          <a:xfrm>
            <a:off x="4165258" y="6358822"/>
            <a:ext cx="3860008" cy="364657"/>
          </a:xfrm>
          <a:prstGeom prst="rect">
            <a:avLst/>
          </a:prstGeom>
        </p:spPr>
        <p:txBody>
          <a:bodyPr lIns="108850" tIns="54425" rIns="108850" bIns="54425"/>
          <a:lstStyle>
            <a:lvl1pPr>
              <a:defRPr/>
            </a:lvl1pPr>
          </a:lstStyle>
          <a:p>
            <a:endParaRPr lang="zh-CN" altLang="zh-CN"/>
          </a:p>
        </p:txBody>
      </p:sp>
      <p:sp>
        <p:nvSpPr>
          <p:cNvPr id="4" name="灯片编号占位符 3"/>
          <p:cNvSpPr>
            <a:spLocks noGrp="1"/>
          </p:cNvSpPr>
          <p:nvPr>
            <p:ph type="sldNum" sz="quarter" idx="12"/>
          </p:nvPr>
        </p:nvSpPr>
        <p:spPr>
          <a:xfrm>
            <a:off x="8736173" y="6358822"/>
            <a:ext cx="2843851" cy="364657"/>
          </a:xfrm>
          <a:prstGeom prst="rect">
            <a:avLst/>
          </a:prstGeom>
        </p:spPr>
        <p:txBody>
          <a:bodyPr lIns="108850" tIns="54425" rIns="108850" bIns="54425"/>
          <a:lstStyle>
            <a:lvl1pPr>
              <a:defRPr/>
            </a:lvl1pPr>
          </a:lstStyle>
          <a:p>
            <a:fld id="{D0B1A4CD-D7DC-4083-8743-5FB98294BB48}" type="slidenum">
              <a:rPr lang="zh-CN" altLang="en-US"/>
              <a:pPr/>
              <a:t>‹#›</a:t>
            </a:fld>
            <a:endParaRPr lang="zh-CN" altLang="en-US" sz="2400" dirty="0">
              <a:solidFill>
                <a:schemeClr val="tx1"/>
              </a:solidFill>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5414" y="0"/>
            <a:ext cx="12179586" cy="6859588"/>
          </a:xfrm>
          <a:prstGeom prst="rect">
            <a:avLst/>
          </a:prstGeom>
        </p:spPr>
      </p:pic>
      <p:pic>
        <p:nvPicPr>
          <p:cNvPr id="4" name="图片 3"/>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4060" y="2284"/>
            <a:ext cx="12190765" cy="685730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6565" indent="-456565"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89330" indent="-380365"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273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1695"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066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49625"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8590"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7555"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6520"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98662" y="1871980"/>
            <a:ext cx="9145016" cy="1938992"/>
          </a:xfrm>
          <a:prstGeom prst="rect">
            <a:avLst/>
          </a:prstGeom>
        </p:spPr>
        <p:txBody>
          <a:bodyPr wrap="square">
            <a:spAutoFit/>
          </a:bodyPr>
          <a:lstStyle/>
          <a:p>
            <a:pPr algn="ctr" eaLnBrk="0" hangingPunct="0"/>
            <a:r>
              <a:rPr lang="en-US" altLang="zh-CN" sz="4000" b="1" dirty="0" smtClean="0">
                <a:solidFill>
                  <a:srgbClr val="C00000"/>
                </a:solidFill>
                <a:latin typeface="微软雅黑" panose="020B0503020204020204" pitchFamily="34" charset="-122"/>
                <a:ea typeface="微软雅黑" panose="020B0503020204020204" pitchFamily="34" charset="-122"/>
              </a:rPr>
              <a:t>Creating More Golden Results in Chinese Golden Decade </a:t>
            </a:r>
          </a:p>
          <a:p>
            <a:pPr algn="ctr" eaLnBrk="0" hangingPunct="0"/>
            <a:endParaRPr lang="zh-CN" altLang="en-US" sz="4000" b="1" dirty="0">
              <a:solidFill>
                <a:srgbClr val="C00000"/>
              </a:solidFill>
              <a:latin typeface="微软雅黑" panose="020B0503020204020204" pitchFamily="34" charset="-122"/>
              <a:ea typeface="微软雅黑" panose="020B0503020204020204" pitchFamily="34" charset="-122"/>
            </a:endParaRPr>
          </a:p>
        </p:txBody>
      </p:sp>
      <p:pic>
        <p:nvPicPr>
          <p:cNvPr id="91" name="Picture 212" descr="C:\Users\zhgb1\Desktop\高博智融logo.png高博智融logo"/>
          <p:cNvPicPr>
            <a:picLocks noChangeAspect="1" noChangeArrowheads="1"/>
          </p:cNvPicPr>
          <p:nvPr/>
        </p:nvPicPr>
        <p:blipFill>
          <a:blip r:embed="rId3" cstate="print"/>
          <a:srcRect/>
          <a:stretch>
            <a:fillRect/>
          </a:stretch>
        </p:blipFill>
        <p:spPr bwMode="auto">
          <a:xfrm>
            <a:off x="9618762" y="369492"/>
            <a:ext cx="2020570" cy="838964"/>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 name="TextBox 70"/>
          <p:cNvSpPr txBox="1"/>
          <p:nvPr/>
        </p:nvSpPr>
        <p:spPr>
          <a:xfrm>
            <a:off x="-1465634" y="7714854"/>
            <a:ext cx="856239" cy="358871"/>
          </a:xfrm>
          <a:prstGeom prst="rect">
            <a:avLst/>
          </a:prstGeom>
          <a:noFill/>
        </p:spPr>
        <p:txBody>
          <a:bodyPr wrap="none" lIns="81079" tIns="40540" rIns="81079" bIns="40540" rtlCol="0">
            <a:spAutoFit/>
          </a:bodyPr>
          <a:lstStyle/>
          <a:p>
            <a:r>
              <a:rPr lang="zh-CN" altLang="en-US" dirty="0"/>
              <a:t>延迟符</a:t>
            </a:r>
          </a:p>
        </p:txBody>
      </p:sp>
      <p:sp>
        <p:nvSpPr>
          <p:cNvPr id="5" name="矩形 4"/>
          <p:cNvSpPr/>
          <p:nvPr/>
        </p:nvSpPr>
        <p:spPr>
          <a:xfrm>
            <a:off x="2710830" y="3294380"/>
            <a:ext cx="5976664" cy="584775"/>
          </a:xfrm>
          <a:prstGeom prst="rect">
            <a:avLst/>
          </a:prstGeom>
        </p:spPr>
        <p:txBody>
          <a:bodyPr wrap="square">
            <a:spAutoFit/>
          </a:bodyPr>
          <a:lstStyle/>
          <a:p>
            <a:pPr algn="ctr" eaLnBrk="0" hangingPunct="0"/>
            <a:r>
              <a:rPr lang="en-US" altLang="zh-CN" sz="3200" b="1" dirty="0" smtClean="0">
                <a:solidFill>
                  <a:srgbClr val="C00000"/>
                </a:solidFill>
                <a:latin typeface="微软雅黑" panose="020B0503020204020204" pitchFamily="34" charset="-122"/>
                <a:ea typeface="微软雅黑" panose="020B0503020204020204" pitchFamily="34" charset="-122"/>
              </a:rPr>
              <a:t>( Re: Agricultural Economy )</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4" name="矩形 3"/>
          <p:cNvSpPr/>
          <p:nvPr/>
        </p:nvSpPr>
        <p:spPr>
          <a:xfrm>
            <a:off x="2998862" y="4641215"/>
            <a:ext cx="6120680" cy="584775"/>
          </a:xfrm>
          <a:prstGeom prst="rect">
            <a:avLst/>
          </a:prstGeom>
        </p:spPr>
        <p:txBody>
          <a:bodyPr wrap="square">
            <a:spAutoFit/>
          </a:bodyPr>
          <a:lstStyle/>
          <a:p>
            <a:pPr algn="ctr" eaLnBrk="0" hangingPunct="0"/>
            <a:r>
              <a:rPr lang="en-US" altLang="zh-CN" sz="3200" b="1" dirty="0" smtClean="0">
                <a:solidFill>
                  <a:srgbClr val="C00000"/>
                </a:solidFill>
                <a:latin typeface="微软雅黑" panose="020B0503020204020204" pitchFamily="34" charset="-122"/>
                <a:ea typeface="微软雅黑" panose="020B0503020204020204" pitchFamily="34" charset="-122"/>
              </a:rPr>
              <a:t>Mr. </a:t>
            </a:r>
            <a:r>
              <a:rPr lang="en-US" altLang="zh-CN" sz="3200" b="1" dirty="0" err="1" smtClean="0">
                <a:solidFill>
                  <a:srgbClr val="C00000"/>
                </a:solidFill>
                <a:latin typeface="微软雅黑" panose="020B0503020204020204" pitchFamily="34" charset="-122"/>
                <a:ea typeface="微软雅黑" panose="020B0503020204020204" pitchFamily="34" charset="-122"/>
              </a:rPr>
              <a:t>Kaven</a:t>
            </a:r>
            <a:r>
              <a:rPr lang="en-US" altLang="zh-CN" sz="3200" b="1" dirty="0" smtClean="0">
                <a:solidFill>
                  <a:srgbClr val="C00000"/>
                </a:solidFill>
                <a:latin typeface="微软雅黑" panose="020B0503020204020204" pitchFamily="34" charset="-122"/>
                <a:ea typeface="微软雅黑" panose="020B0503020204020204" pitchFamily="34" charset="-122"/>
              </a:rPr>
              <a:t> XIE (Chairman)</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4000" advClick="0">
        <p14:vortex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cstate="print">
            <a:clrChange>
              <a:clrFrom>
                <a:srgbClr val="FFFFFF">
                  <a:alpha val="100000"/>
                </a:srgbClr>
              </a:clrFrom>
              <a:clrTo>
                <a:srgbClr val="FFFFFF">
                  <a:alpha val="100000"/>
                  <a:alpha val="0"/>
                </a:srgbClr>
              </a:clrTo>
            </a:clrChange>
          </a:blip>
          <a:srcRect/>
          <a:stretch>
            <a:fillRect/>
          </a:stretch>
        </p:blipFill>
        <p:spPr bwMode="auto">
          <a:xfrm>
            <a:off x="1944370" y="1532890"/>
            <a:ext cx="7910830" cy="5008880"/>
          </a:xfrm>
          <a:prstGeom prst="rect">
            <a:avLst/>
          </a:prstGeom>
          <a:noFill/>
          <a:ln w="9525">
            <a:noFill/>
            <a:miter lim="800000"/>
            <a:headEnd/>
            <a:tailEnd/>
          </a:ln>
          <a:effectLst/>
        </p:spPr>
      </p:pic>
      <p:sp>
        <p:nvSpPr>
          <p:cNvPr id="26" name="TextBox 25"/>
          <p:cNvSpPr txBox="1"/>
          <p:nvPr/>
        </p:nvSpPr>
        <p:spPr>
          <a:xfrm>
            <a:off x="262558" y="1053530"/>
            <a:ext cx="11233247" cy="369332"/>
          </a:xfrm>
          <a:prstGeom prst="rect">
            <a:avLst/>
          </a:prstGeom>
          <a:noFill/>
        </p:spPr>
        <p:txBody>
          <a:bodyPr wrap="square" lIns="0" tIns="0" rIns="0" bIns="0" rtlCol="0">
            <a:spAutoFit/>
          </a:bodyPr>
          <a:lstStyle/>
          <a:p>
            <a:r>
              <a:rPr lang="en-US" altLang="zh-CN" sz="2400" b="1" dirty="0" smtClean="0">
                <a:sym typeface="+mn-ea"/>
              </a:rPr>
              <a:t>Geographical Distribution of Government-guided Capital in the end of 2015 in China</a:t>
            </a:r>
          </a:p>
        </p:txBody>
      </p:sp>
      <p:pic>
        <p:nvPicPr>
          <p:cNvPr id="3" name="图片 2" descr="高博智融logo"/>
          <p:cNvPicPr>
            <a:picLocks noChangeAspect="1"/>
          </p:cNvPicPr>
          <p:nvPr/>
        </p:nvPicPr>
        <p:blipFill>
          <a:blip r:embed="rId3" cstate="print"/>
          <a:stretch>
            <a:fillRect/>
          </a:stretch>
        </p:blipFill>
        <p:spPr>
          <a:xfrm>
            <a:off x="9839622" y="255151"/>
            <a:ext cx="1838325" cy="762635"/>
          </a:xfrm>
          <a:prstGeom prst="rect">
            <a:avLst/>
          </a:prstGeom>
        </p:spPr>
      </p:pic>
      <p:sp>
        <p:nvSpPr>
          <p:cNvPr id="5"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9</a:t>
            </a:fld>
            <a:endParaRPr lang="zh-CN" altLang="en-US" sz="17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2558" y="1773610"/>
            <a:ext cx="11684967" cy="3693319"/>
          </a:xfrm>
          <a:prstGeom prst="rect">
            <a:avLst/>
          </a:prstGeom>
          <a:noFill/>
        </p:spPr>
        <p:txBody>
          <a:bodyPr wrap="square" lIns="0" tIns="0" rIns="0" bIns="0" rtlCol="0" anchor="t">
            <a:spAutoFit/>
          </a:bodyPr>
          <a:lstStyle/>
          <a:p>
            <a:pPr algn="just" eaLnBrk="0" hangingPunct="0">
              <a:lnSpc>
                <a:spcPct val="150000"/>
              </a:lnSpc>
              <a:buFont typeface="Arial" panose="020B0604020202020204" pitchFamily="34" charset="0"/>
              <a:buChar char="•"/>
            </a:pPr>
            <a:r>
              <a:rPr lang="en-US" altLang="zh-CN" sz="1600" b="1" dirty="0" smtClean="0">
                <a:latin typeface="Times New Roman" panose="02020603050405020304" pitchFamily="18" charset="0"/>
                <a:sym typeface="+mn-ea"/>
              </a:rPr>
              <a:t>Among all guiding fund established in 2015, the scope of Hubei Yangtze River Economic Belt industry fund is the largest.</a:t>
            </a:r>
            <a:endParaRPr lang="en-US" altLang="zh-CN" sz="1600" b="1" dirty="0" smtClean="0">
              <a:latin typeface="Times New Roman" panose="02020603050405020304" pitchFamily="18" charset="0"/>
            </a:endParaRPr>
          </a:p>
          <a:p>
            <a:pPr algn="just" eaLnBrk="0" hangingPunct="0">
              <a:lnSpc>
                <a:spcPct val="150000"/>
              </a:lnSpc>
              <a:buFont typeface="Arial" panose="020B0604020202020204" pitchFamily="34" charset="0"/>
              <a:buChar char="•"/>
            </a:pPr>
            <a:r>
              <a:rPr lang="en-US" altLang="zh-CN" sz="1600" b="1" dirty="0" smtClean="0">
                <a:latin typeface="Times New Roman" panose="02020603050405020304" pitchFamily="18" charset="0"/>
                <a:sym typeface="+mn-ea"/>
              </a:rPr>
              <a:t>The 200 billion Yangtze River Economic Belt industry fund is set by the government guiding fund of RMB 40 billion Yuan contributed by Hubei finance department and 160 billion Yuan raised from financial institutions, enterprises and social capitals, which will promote the capital lever rate of 4 times.</a:t>
            </a:r>
            <a:endParaRPr lang="en-US" altLang="zh-CN" sz="1600" b="1" dirty="0" smtClean="0">
              <a:latin typeface="Times New Roman" panose="02020603050405020304" pitchFamily="18" charset="0"/>
            </a:endParaRPr>
          </a:p>
          <a:p>
            <a:pPr algn="just" eaLnBrk="0" hangingPunct="0">
              <a:lnSpc>
                <a:spcPct val="150000"/>
              </a:lnSpc>
              <a:buFont typeface="Arial" panose="020B0604020202020204" pitchFamily="34" charset="0"/>
              <a:buChar char="•"/>
            </a:pPr>
            <a:r>
              <a:rPr lang="zh-CN" altLang="en-US" sz="1600" b="1" dirty="0" smtClean="0">
                <a:ln>
                  <a:noFill/>
                </a:ln>
                <a:effectLst/>
                <a:latin typeface="Times New Roman" panose="02020603050405020304" pitchFamily="18" charset="0"/>
                <a:sym typeface="+mn-ea"/>
              </a:rPr>
              <a:t>This guiding fund will focus on the rapid development of seven emerging industries, including new generation of information technology industry, high-end equipment manufacturing, biological medicine, energy saving and environment protection, new energy and new energy auto, transfer and updating of traditional pillar industry, breaking development of modern service industry, green, technical and ecological agriculture and industrialized development. The establishment of sub-funds are multilevel and diverse, including merge, combination of stock and debt, NEW OTCBB, new forth board, Pre-IPO, PE, VC, angle and other different stages and types.</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pic>
        <p:nvPicPr>
          <p:cNvPr id="4" name="图片 3" descr="高博智融logo"/>
          <p:cNvPicPr>
            <a:picLocks noChangeAspect="1"/>
          </p:cNvPicPr>
          <p:nvPr/>
        </p:nvPicPr>
        <p:blipFill>
          <a:blip r:embed="rId2" cstate="print"/>
          <a:stretch>
            <a:fillRect/>
          </a:stretch>
        </p:blipFill>
        <p:spPr>
          <a:xfrm>
            <a:off x="9839622" y="255151"/>
            <a:ext cx="1838325" cy="762635"/>
          </a:xfrm>
          <a:prstGeom prst="rect">
            <a:avLst/>
          </a:prstGeom>
        </p:spPr>
      </p:pic>
      <p:sp>
        <p:nvSpPr>
          <p:cNvPr id="26" name="TextBox 25"/>
          <p:cNvSpPr txBox="1"/>
          <p:nvPr/>
        </p:nvSpPr>
        <p:spPr>
          <a:xfrm>
            <a:off x="190551" y="405458"/>
            <a:ext cx="9217024" cy="861774"/>
          </a:xfrm>
          <a:prstGeom prst="rect">
            <a:avLst/>
          </a:prstGeom>
          <a:noFill/>
        </p:spPr>
        <p:txBody>
          <a:bodyPr wrap="square" lIns="0" tIns="0" rIns="0" bIns="0" rtlCol="0">
            <a:spAutoFit/>
          </a:bodyPr>
          <a:lstStyle/>
          <a:p>
            <a:pPr algn="ctr"/>
            <a:r>
              <a:rPr lang="en-US" altLang="zh-CN" sz="2800" b="1" dirty="0" smtClean="0">
                <a:solidFill>
                  <a:srgbClr val="C00000"/>
                </a:solidFill>
                <a:latin typeface="微软雅黑" panose="020B0503020204020204" pitchFamily="34" charset="-122"/>
                <a:ea typeface="微软雅黑" panose="020B0503020204020204" pitchFamily="34" charset="-122"/>
              </a:rPr>
              <a:t>Geographical Distribution of Government-guided Capital in the end of 2015 in China</a:t>
            </a:r>
          </a:p>
        </p:txBody>
      </p:sp>
      <p:sp>
        <p:nvSpPr>
          <p:cNvPr id="5" name="矩形 4"/>
          <p:cNvSpPr/>
          <p:nvPr/>
        </p:nvSpPr>
        <p:spPr>
          <a:xfrm>
            <a:off x="11771709" y="6490256"/>
            <a:ext cx="418704" cy="369332"/>
          </a:xfrm>
          <a:prstGeom prst="rect">
            <a:avLst/>
          </a:prstGeom>
        </p:spPr>
        <p:txBody>
          <a:bodyPr wrap="none">
            <a:spAutoFit/>
          </a:bodyPr>
          <a:lstStyle/>
          <a:p>
            <a:fld id="{0DD7A1F3-16DC-46E5-82FC-5FF4E173F8B2}" type="slidenum">
              <a:rPr lang="zh-CN" altLang="en-US" smtClean="0"/>
              <a:pPr/>
              <a:t>10</a:t>
            </a:fld>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接连接符 1"/>
          <p:cNvCxnSpPr/>
          <p:nvPr/>
        </p:nvCxnSpPr>
        <p:spPr>
          <a:xfrm>
            <a:off x="0" y="3431384"/>
            <a:ext cx="25177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2867025" y="3431384"/>
            <a:ext cx="93249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直接连接符 2"/>
          <p:cNvCxnSpPr/>
          <p:nvPr/>
        </p:nvCxnSpPr>
        <p:spPr>
          <a:xfrm>
            <a:off x="2352675" y="3395663"/>
            <a:ext cx="165100" cy="3572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直接连接符 3"/>
          <p:cNvCxnSpPr/>
          <p:nvPr/>
        </p:nvCxnSpPr>
        <p:spPr>
          <a:xfrm>
            <a:off x="2362199" y="3145631"/>
            <a:ext cx="0" cy="26431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任意多边形 4"/>
          <p:cNvSpPr/>
          <p:nvPr/>
        </p:nvSpPr>
        <p:spPr>
          <a:xfrm>
            <a:off x="2357439" y="3045617"/>
            <a:ext cx="557211" cy="208877"/>
          </a:xfrm>
          <a:custGeom>
            <a:avLst/>
            <a:gdLst>
              <a:gd name="connsiteX0" fmla="*/ 0 w 557212"/>
              <a:gd name="connsiteY0" fmla="*/ 76200 h 185073"/>
              <a:gd name="connsiteX1" fmla="*/ 340519 w 557212"/>
              <a:gd name="connsiteY1" fmla="*/ 183356 h 185073"/>
              <a:gd name="connsiteX2" fmla="*/ 557212 w 557212"/>
              <a:gd name="connsiteY2" fmla="*/ 0 h 185073"/>
              <a:gd name="connsiteX0-1" fmla="*/ 0 w 561975"/>
              <a:gd name="connsiteY0-2" fmla="*/ 71438 h 184799"/>
              <a:gd name="connsiteX1-3" fmla="*/ 345282 w 561975"/>
              <a:gd name="connsiteY1-4" fmla="*/ 183356 h 184799"/>
              <a:gd name="connsiteX2-5" fmla="*/ 561975 w 561975"/>
              <a:gd name="connsiteY2-6" fmla="*/ 0 h 184799"/>
              <a:gd name="connsiteX0-7" fmla="*/ 0 w 564356"/>
              <a:gd name="connsiteY0-8" fmla="*/ 71438 h 184799"/>
              <a:gd name="connsiteX1-9" fmla="*/ 347663 w 564356"/>
              <a:gd name="connsiteY1-10" fmla="*/ 183356 h 184799"/>
              <a:gd name="connsiteX2-11" fmla="*/ 564356 w 564356"/>
              <a:gd name="connsiteY2-12" fmla="*/ 0 h 184799"/>
              <a:gd name="connsiteX0-13" fmla="*/ 0 w 564356"/>
              <a:gd name="connsiteY0-14" fmla="*/ 71438 h 184799"/>
              <a:gd name="connsiteX1-15" fmla="*/ 347663 w 564356"/>
              <a:gd name="connsiteY1-16" fmla="*/ 183356 h 184799"/>
              <a:gd name="connsiteX2-17" fmla="*/ 564356 w 564356"/>
              <a:gd name="connsiteY2-18" fmla="*/ 0 h 184799"/>
              <a:gd name="connsiteX0-19" fmla="*/ 0 w 564356"/>
              <a:gd name="connsiteY0-20" fmla="*/ 71438 h 184799"/>
              <a:gd name="connsiteX1-21" fmla="*/ 347663 w 564356"/>
              <a:gd name="connsiteY1-22" fmla="*/ 183356 h 184799"/>
              <a:gd name="connsiteX2-23" fmla="*/ 564356 w 564356"/>
              <a:gd name="connsiteY2-24" fmla="*/ 0 h 184799"/>
              <a:gd name="connsiteX0-25" fmla="*/ 0 w 564356"/>
              <a:gd name="connsiteY0-26" fmla="*/ 71438 h 186191"/>
              <a:gd name="connsiteX1-27" fmla="*/ 347663 w 564356"/>
              <a:gd name="connsiteY1-28" fmla="*/ 183356 h 186191"/>
              <a:gd name="connsiteX2-29" fmla="*/ 564356 w 564356"/>
              <a:gd name="connsiteY2-30" fmla="*/ 0 h 186191"/>
              <a:gd name="connsiteX0-31" fmla="*/ 0 w 564356"/>
              <a:gd name="connsiteY0-32" fmla="*/ 71438 h 184717"/>
              <a:gd name="connsiteX1-33" fmla="*/ 347663 w 564356"/>
              <a:gd name="connsiteY1-34" fmla="*/ 183356 h 184717"/>
              <a:gd name="connsiteX2-35" fmla="*/ 564356 w 564356"/>
              <a:gd name="connsiteY2-36" fmla="*/ 0 h 184717"/>
              <a:gd name="connsiteX0-37" fmla="*/ 0 w 564356"/>
              <a:gd name="connsiteY0-38" fmla="*/ 71438 h 184717"/>
              <a:gd name="connsiteX1-39" fmla="*/ 347663 w 564356"/>
              <a:gd name="connsiteY1-40" fmla="*/ 183356 h 184717"/>
              <a:gd name="connsiteX2-41" fmla="*/ 564356 w 564356"/>
              <a:gd name="connsiteY2-42" fmla="*/ 0 h 184717"/>
              <a:gd name="connsiteX0-43" fmla="*/ 0 w 561974"/>
              <a:gd name="connsiteY0-44" fmla="*/ 85726 h 201287"/>
              <a:gd name="connsiteX1-45" fmla="*/ 347663 w 561974"/>
              <a:gd name="connsiteY1-46" fmla="*/ 197644 h 201287"/>
              <a:gd name="connsiteX2-47" fmla="*/ 561974 w 561974"/>
              <a:gd name="connsiteY2-48" fmla="*/ 0 h 201287"/>
              <a:gd name="connsiteX0-49" fmla="*/ 0 w 561974"/>
              <a:gd name="connsiteY0-50" fmla="*/ 85726 h 201287"/>
              <a:gd name="connsiteX1-51" fmla="*/ 347663 w 561974"/>
              <a:gd name="connsiteY1-52" fmla="*/ 197644 h 201287"/>
              <a:gd name="connsiteX2-53" fmla="*/ 561974 w 561974"/>
              <a:gd name="connsiteY2-54" fmla="*/ 0 h 201287"/>
              <a:gd name="connsiteX0-55" fmla="*/ 0 w 561974"/>
              <a:gd name="connsiteY0-56" fmla="*/ 85726 h 201287"/>
              <a:gd name="connsiteX1-57" fmla="*/ 347663 w 561974"/>
              <a:gd name="connsiteY1-58" fmla="*/ 197644 h 201287"/>
              <a:gd name="connsiteX2-59" fmla="*/ 561974 w 561974"/>
              <a:gd name="connsiteY2-60" fmla="*/ 0 h 201287"/>
              <a:gd name="connsiteX0-61" fmla="*/ 0 w 561974"/>
              <a:gd name="connsiteY0-62" fmla="*/ 85726 h 198378"/>
              <a:gd name="connsiteX1-63" fmla="*/ 347663 w 561974"/>
              <a:gd name="connsiteY1-64" fmla="*/ 197644 h 198378"/>
              <a:gd name="connsiteX2-65" fmla="*/ 561974 w 561974"/>
              <a:gd name="connsiteY2-66" fmla="*/ 0 h 198378"/>
              <a:gd name="connsiteX0-67" fmla="*/ 0 w 557211"/>
              <a:gd name="connsiteY0-68" fmla="*/ 88107 h 201612"/>
              <a:gd name="connsiteX1-69" fmla="*/ 342900 w 557211"/>
              <a:gd name="connsiteY1-70" fmla="*/ 197644 h 201612"/>
              <a:gd name="connsiteX2-71" fmla="*/ 557211 w 557211"/>
              <a:gd name="connsiteY2-72" fmla="*/ 0 h 201612"/>
              <a:gd name="connsiteX0-73" fmla="*/ 0 w 557211"/>
              <a:gd name="connsiteY0-74" fmla="*/ 88107 h 200041"/>
              <a:gd name="connsiteX1-75" fmla="*/ 342900 w 557211"/>
              <a:gd name="connsiteY1-76" fmla="*/ 197644 h 200041"/>
              <a:gd name="connsiteX2-77" fmla="*/ 557211 w 557211"/>
              <a:gd name="connsiteY2-78" fmla="*/ 0 h 200041"/>
              <a:gd name="connsiteX0-79" fmla="*/ 0 w 557211"/>
              <a:gd name="connsiteY0-80" fmla="*/ 88107 h 200121"/>
              <a:gd name="connsiteX1-81" fmla="*/ 342900 w 557211"/>
              <a:gd name="connsiteY1-82" fmla="*/ 197644 h 200121"/>
              <a:gd name="connsiteX2-83" fmla="*/ 557211 w 557211"/>
              <a:gd name="connsiteY2-84" fmla="*/ 0 h 200121"/>
              <a:gd name="connsiteX0-85" fmla="*/ 0 w 557211"/>
              <a:gd name="connsiteY0-86" fmla="*/ 88107 h 198461"/>
              <a:gd name="connsiteX1-87" fmla="*/ 342900 w 557211"/>
              <a:gd name="connsiteY1-88" fmla="*/ 197644 h 198461"/>
              <a:gd name="connsiteX2-89" fmla="*/ 557211 w 557211"/>
              <a:gd name="connsiteY2-90" fmla="*/ 0 h 198461"/>
              <a:gd name="connsiteX0-91" fmla="*/ 0 w 557211"/>
              <a:gd name="connsiteY0-92" fmla="*/ 88107 h 196117"/>
              <a:gd name="connsiteX1-93" fmla="*/ 342900 w 557211"/>
              <a:gd name="connsiteY1-94" fmla="*/ 195262 h 196117"/>
              <a:gd name="connsiteX2-95" fmla="*/ 557211 w 557211"/>
              <a:gd name="connsiteY2-96" fmla="*/ 0 h 196117"/>
              <a:gd name="connsiteX0-97" fmla="*/ 0 w 557211"/>
              <a:gd name="connsiteY0-98" fmla="*/ 88107 h 195502"/>
              <a:gd name="connsiteX1-99" fmla="*/ 342900 w 557211"/>
              <a:gd name="connsiteY1-100" fmla="*/ 195262 h 195502"/>
              <a:gd name="connsiteX2-101" fmla="*/ 557211 w 557211"/>
              <a:gd name="connsiteY2-102" fmla="*/ 0 h 195502"/>
              <a:gd name="connsiteX0-103" fmla="*/ 0 w 557211"/>
              <a:gd name="connsiteY0-104" fmla="*/ 88107 h 196117"/>
              <a:gd name="connsiteX1-105" fmla="*/ 342900 w 557211"/>
              <a:gd name="connsiteY1-106" fmla="*/ 195262 h 196117"/>
              <a:gd name="connsiteX2-107" fmla="*/ 557211 w 557211"/>
              <a:gd name="connsiteY2-108" fmla="*/ 0 h 196117"/>
              <a:gd name="connsiteX0-109" fmla="*/ 0 w 561973"/>
              <a:gd name="connsiteY0-110" fmla="*/ 80963 h 197280"/>
              <a:gd name="connsiteX1-111" fmla="*/ 347662 w 561973"/>
              <a:gd name="connsiteY1-112" fmla="*/ 195262 h 197280"/>
              <a:gd name="connsiteX2-113" fmla="*/ 561973 w 561973"/>
              <a:gd name="connsiteY2-114" fmla="*/ 0 h 197280"/>
              <a:gd name="connsiteX0-115" fmla="*/ 0 w 559591"/>
              <a:gd name="connsiteY0-116" fmla="*/ 80963 h 197280"/>
              <a:gd name="connsiteX1-117" fmla="*/ 345280 w 559591"/>
              <a:gd name="connsiteY1-118" fmla="*/ 195262 h 197280"/>
              <a:gd name="connsiteX2-119" fmla="*/ 559591 w 559591"/>
              <a:gd name="connsiteY2-120" fmla="*/ 0 h 197280"/>
              <a:gd name="connsiteX0-121" fmla="*/ 0 w 557210"/>
              <a:gd name="connsiteY0-122" fmla="*/ 80963 h 197280"/>
              <a:gd name="connsiteX1-123" fmla="*/ 342899 w 557210"/>
              <a:gd name="connsiteY1-124" fmla="*/ 195262 h 197280"/>
              <a:gd name="connsiteX2-125" fmla="*/ 557210 w 557210"/>
              <a:gd name="connsiteY2-126" fmla="*/ 0 h 197280"/>
              <a:gd name="connsiteX0-127" fmla="*/ 0 w 559592"/>
              <a:gd name="connsiteY0-128" fmla="*/ 80963 h 197280"/>
              <a:gd name="connsiteX1-129" fmla="*/ 345281 w 559592"/>
              <a:gd name="connsiteY1-130" fmla="*/ 195262 h 197280"/>
              <a:gd name="connsiteX2-131" fmla="*/ 559592 w 559592"/>
              <a:gd name="connsiteY2-132" fmla="*/ 0 h 197280"/>
              <a:gd name="connsiteX0-133" fmla="*/ 0 w 557211"/>
              <a:gd name="connsiteY0-134" fmla="*/ 80963 h 197280"/>
              <a:gd name="connsiteX1-135" fmla="*/ 342900 w 557211"/>
              <a:gd name="connsiteY1-136" fmla="*/ 195262 h 197280"/>
              <a:gd name="connsiteX2-137" fmla="*/ 557211 w 557211"/>
              <a:gd name="connsiteY2-138" fmla="*/ 0 h 197280"/>
              <a:gd name="connsiteX0-139" fmla="*/ 0 w 557211"/>
              <a:gd name="connsiteY0-140" fmla="*/ 76201 h 196970"/>
              <a:gd name="connsiteX1-141" fmla="*/ 342900 w 557211"/>
              <a:gd name="connsiteY1-142" fmla="*/ 195262 h 196970"/>
              <a:gd name="connsiteX2-143" fmla="*/ 557211 w 557211"/>
              <a:gd name="connsiteY2-144" fmla="*/ 0 h 196970"/>
              <a:gd name="connsiteX0-145" fmla="*/ 0 w 559592"/>
              <a:gd name="connsiteY0-146" fmla="*/ 83345 h 204114"/>
              <a:gd name="connsiteX1-147" fmla="*/ 342900 w 559592"/>
              <a:gd name="connsiteY1-148" fmla="*/ 202406 h 204114"/>
              <a:gd name="connsiteX2-149" fmla="*/ 559592 w 559592"/>
              <a:gd name="connsiteY2-150" fmla="*/ 0 h 204114"/>
              <a:gd name="connsiteX0-151" fmla="*/ 0 w 554830"/>
              <a:gd name="connsiteY0-152" fmla="*/ 88108 h 208877"/>
              <a:gd name="connsiteX1-153" fmla="*/ 342900 w 554830"/>
              <a:gd name="connsiteY1-154" fmla="*/ 207169 h 208877"/>
              <a:gd name="connsiteX2-155" fmla="*/ 554830 w 554830"/>
              <a:gd name="connsiteY2-156" fmla="*/ 0 h 208877"/>
              <a:gd name="connsiteX0-157" fmla="*/ 0 w 557211"/>
              <a:gd name="connsiteY0-158" fmla="*/ 88108 h 208877"/>
              <a:gd name="connsiteX1-159" fmla="*/ 342900 w 557211"/>
              <a:gd name="connsiteY1-160" fmla="*/ 207169 h 208877"/>
              <a:gd name="connsiteX2-161" fmla="*/ 557211 w 557211"/>
              <a:gd name="connsiteY2-162" fmla="*/ 0 h 208877"/>
            </a:gdLst>
            <a:ahLst/>
            <a:cxnLst>
              <a:cxn ang="0">
                <a:pos x="connsiteX0-1" y="connsiteY0-2"/>
              </a:cxn>
              <a:cxn ang="0">
                <a:pos x="connsiteX1-3" y="connsiteY1-4"/>
              </a:cxn>
              <a:cxn ang="0">
                <a:pos x="connsiteX2-5" y="connsiteY2-6"/>
              </a:cxn>
            </a:cxnLst>
            <a:rect l="l" t="t" r="r" b="b"/>
            <a:pathLst>
              <a:path w="557211" h="208877">
                <a:moveTo>
                  <a:pt x="0" y="88108"/>
                </a:moveTo>
                <a:cubicBezTo>
                  <a:pt x="83343" y="159941"/>
                  <a:pt x="250032" y="219869"/>
                  <a:pt x="342900" y="207169"/>
                </a:cubicBezTo>
                <a:cubicBezTo>
                  <a:pt x="435769" y="194469"/>
                  <a:pt x="557212" y="144859"/>
                  <a:pt x="557211"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70C0"/>
              </a:solidFill>
            </a:endParaRPr>
          </a:p>
        </p:txBody>
      </p:sp>
      <p:sp>
        <p:nvSpPr>
          <p:cNvPr id="83" name="任意多边形 5"/>
          <p:cNvSpPr/>
          <p:nvPr/>
        </p:nvSpPr>
        <p:spPr>
          <a:xfrm>
            <a:off x="2488407" y="2867227"/>
            <a:ext cx="426243" cy="190297"/>
          </a:xfrm>
          <a:custGeom>
            <a:avLst/>
            <a:gdLst>
              <a:gd name="connsiteX0" fmla="*/ 0 w 414337"/>
              <a:gd name="connsiteY0" fmla="*/ 0 h 190500"/>
              <a:gd name="connsiteX1" fmla="*/ 414337 w 414337"/>
              <a:gd name="connsiteY1" fmla="*/ 190500 h 190500"/>
              <a:gd name="connsiteX0-1" fmla="*/ 0 w 414337"/>
              <a:gd name="connsiteY0-2" fmla="*/ 0 h 190500"/>
              <a:gd name="connsiteX1-3" fmla="*/ 414337 w 414337"/>
              <a:gd name="connsiteY1-4" fmla="*/ 190500 h 190500"/>
              <a:gd name="connsiteX0-5" fmla="*/ 0 w 414337"/>
              <a:gd name="connsiteY0-6" fmla="*/ 710 h 191210"/>
              <a:gd name="connsiteX1-7" fmla="*/ 414337 w 414337"/>
              <a:gd name="connsiteY1-8" fmla="*/ 191210 h 191210"/>
              <a:gd name="connsiteX0-9" fmla="*/ 0 w 414418"/>
              <a:gd name="connsiteY0-10" fmla="*/ 1654 h 192154"/>
              <a:gd name="connsiteX1-11" fmla="*/ 414337 w 414418"/>
              <a:gd name="connsiteY1-12" fmla="*/ 192154 h 192154"/>
              <a:gd name="connsiteX0-13" fmla="*/ 0 w 414418"/>
              <a:gd name="connsiteY0-14" fmla="*/ 1730 h 189849"/>
              <a:gd name="connsiteX1-15" fmla="*/ 414337 w 414418"/>
              <a:gd name="connsiteY1-16" fmla="*/ 189849 h 189849"/>
              <a:gd name="connsiteX0-17" fmla="*/ 0 w 414418"/>
              <a:gd name="connsiteY0-18" fmla="*/ 1978 h 190097"/>
              <a:gd name="connsiteX1-19" fmla="*/ 414337 w 414418"/>
              <a:gd name="connsiteY1-20" fmla="*/ 190097 h 190097"/>
              <a:gd name="connsiteX0-21" fmla="*/ 0 w 414418"/>
              <a:gd name="connsiteY0-22" fmla="*/ 2289 h 190408"/>
              <a:gd name="connsiteX1-23" fmla="*/ 414337 w 414418"/>
              <a:gd name="connsiteY1-24" fmla="*/ 190408 h 190408"/>
              <a:gd name="connsiteX0-25" fmla="*/ 0 w 414418"/>
              <a:gd name="connsiteY0-26" fmla="*/ 2538 h 190657"/>
              <a:gd name="connsiteX1-27" fmla="*/ 414337 w 414418"/>
              <a:gd name="connsiteY1-28" fmla="*/ 190657 h 190657"/>
              <a:gd name="connsiteX0-29" fmla="*/ 0 w 414418"/>
              <a:gd name="connsiteY0-30" fmla="*/ 2178 h 190297"/>
              <a:gd name="connsiteX1-31" fmla="*/ 414337 w 414418"/>
              <a:gd name="connsiteY1-32" fmla="*/ 190297 h 190297"/>
              <a:gd name="connsiteX0-33" fmla="*/ 0 w 414337"/>
              <a:gd name="connsiteY0-34" fmla="*/ 2178 h 190297"/>
              <a:gd name="connsiteX1-35" fmla="*/ 414337 w 414337"/>
              <a:gd name="connsiteY1-36" fmla="*/ 190297 h 190297"/>
              <a:gd name="connsiteX0-37" fmla="*/ 0 w 426243"/>
              <a:gd name="connsiteY0-38" fmla="*/ 2178 h 190297"/>
              <a:gd name="connsiteX1-39" fmla="*/ 426243 w 426243"/>
              <a:gd name="connsiteY1-40" fmla="*/ 190297 h 190297"/>
            </a:gdLst>
            <a:ahLst/>
            <a:cxnLst>
              <a:cxn ang="0">
                <a:pos x="connsiteX0-1" y="connsiteY0-2"/>
              </a:cxn>
              <a:cxn ang="0">
                <a:pos x="connsiteX1-3" y="connsiteY1-4"/>
              </a:cxn>
            </a:cxnLst>
            <a:rect l="l" t="t" r="r" b="b"/>
            <a:pathLst>
              <a:path w="426243" h="190297">
                <a:moveTo>
                  <a:pt x="0" y="2178"/>
                </a:moveTo>
                <a:cubicBezTo>
                  <a:pt x="214312" y="-8141"/>
                  <a:pt x="426243" y="12498"/>
                  <a:pt x="426243" y="190297"/>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70C0"/>
              </a:solidFill>
            </a:endParaRPr>
          </a:p>
        </p:txBody>
      </p:sp>
      <p:cxnSp>
        <p:nvCxnSpPr>
          <p:cNvPr id="84" name="直接连接符 6"/>
          <p:cNvCxnSpPr/>
          <p:nvPr/>
        </p:nvCxnSpPr>
        <p:spPr>
          <a:xfrm>
            <a:off x="2502694" y="2647950"/>
            <a:ext cx="0" cy="22642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5" name="任意多边形 7"/>
          <p:cNvSpPr/>
          <p:nvPr/>
        </p:nvSpPr>
        <p:spPr>
          <a:xfrm>
            <a:off x="2488406" y="2469357"/>
            <a:ext cx="383381" cy="187037"/>
          </a:xfrm>
          <a:custGeom>
            <a:avLst/>
            <a:gdLst>
              <a:gd name="connsiteX0" fmla="*/ 0 w 373856"/>
              <a:gd name="connsiteY0" fmla="*/ 180975 h 180975"/>
              <a:gd name="connsiteX1" fmla="*/ 373856 w 373856"/>
              <a:gd name="connsiteY1" fmla="*/ 0 h 180975"/>
              <a:gd name="connsiteX0-1" fmla="*/ 0 w 373856"/>
              <a:gd name="connsiteY0-2" fmla="*/ 180975 h 180975"/>
              <a:gd name="connsiteX1-3" fmla="*/ 373856 w 373856"/>
              <a:gd name="connsiteY1-4" fmla="*/ 0 h 180975"/>
              <a:gd name="connsiteX0-5" fmla="*/ 0 w 373856"/>
              <a:gd name="connsiteY0-6" fmla="*/ 180975 h 182072"/>
              <a:gd name="connsiteX1-7" fmla="*/ 373856 w 373856"/>
              <a:gd name="connsiteY1-8" fmla="*/ 0 h 182072"/>
              <a:gd name="connsiteX0-9" fmla="*/ 0 w 373856"/>
              <a:gd name="connsiteY0-10" fmla="*/ 185737 h 185781"/>
              <a:gd name="connsiteX1-11" fmla="*/ 373856 w 373856"/>
              <a:gd name="connsiteY1-12" fmla="*/ 0 h 185781"/>
              <a:gd name="connsiteX0-13" fmla="*/ 0 w 373856"/>
              <a:gd name="connsiteY0-14" fmla="*/ 185737 h 185737"/>
              <a:gd name="connsiteX1-15" fmla="*/ 373856 w 373856"/>
              <a:gd name="connsiteY1-16" fmla="*/ 0 h 185737"/>
              <a:gd name="connsiteX0-17" fmla="*/ 0 w 373856"/>
              <a:gd name="connsiteY0-18" fmla="*/ 185737 h 189973"/>
              <a:gd name="connsiteX1-19" fmla="*/ 373856 w 373856"/>
              <a:gd name="connsiteY1-20" fmla="*/ 0 h 189973"/>
              <a:gd name="connsiteX0-21" fmla="*/ 0 w 373856"/>
              <a:gd name="connsiteY0-22" fmla="*/ 185737 h 188924"/>
              <a:gd name="connsiteX1-23" fmla="*/ 373856 w 373856"/>
              <a:gd name="connsiteY1-24" fmla="*/ 0 h 188924"/>
              <a:gd name="connsiteX0-25" fmla="*/ 0 w 383381"/>
              <a:gd name="connsiteY0-26" fmla="*/ 185737 h 188924"/>
              <a:gd name="connsiteX1-27" fmla="*/ 383381 w 383381"/>
              <a:gd name="connsiteY1-28" fmla="*/ 0 h 188924"/>
              <a:gd name="connsiteX0-29" fmla="*/ 0 w 383381"/>
              <a:gd name="connsiteY0-30" fmla="*/ 185737 h 189973"/>
              <a:gd name="connsiteX1-31" fmla="*/ 383381 w 383381"/>
              <a:gd name="connsiteY1-32" fmla="*/ 0 h 189973"/>
              <a:gd name="connsiteX0-33" fmla="*/ 0 w 383381"/>
              <a:gd name="connsiteY0-34" fmla="*/ 185737 h 187973"/>
              <a:gd name="connsiteX1-35" fmla="*/ 383381 w 383381"/>
              <a:gd name="connsiteY1-36" fmla="*/ 0 h 187973"/>
              <a:gd name="connsiteX0-37" fmla="*/ 0 w 383381"/>
              <a:gd name="connsiteY0-38" fmla="*/ 185737 h 187037"/>
              <a:gd name="connsiteX1-39" fmla="*/ 383381 w 383381"/>
              <a:gd name="connsiteY1-40" fmla="*/ 0 h 187037"/>
            </a:gdLst>
            <a:ahLst/>
            <a:cxnLst>
              <a:cxn ang="0">
                <a:pos x="connsiteX0-1" y="connsiteY0-2"/>
              </a:cxn>
              <a:cxn ang="0">
                <a:pos x="connsiteX1-3" y="connsiteY1-4"/>
              </a:cxn>
            </a:cxnLst>
            <a:rect l="l" t="t" r="r" b="b"/>
            <a:pathLst>
              <a:path w="383381" h="187037">
                <a:moveTo>
                  <a:pt x="0" y="185737"/>
                </a:moveTo>
                <a:cubicBezTo>
                  <a:pt x="141287" y="184944"/>
                  <a:pt x="373063" y="217487"/>
                  <a:pt x="383381" y="0"/>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70C0"/>
              </a:solidFill>
            </a:endParaRPr>
          </a:p>
        </p:txBody>
      </p:sp>
      <p:sp>
        <p:nvSpPr>
          <p:cNvPr id="86" name="任意多边形 8"/>
          <p:cNvSpPr/>
          <p:nvPr/>
        </p:nvSpPr>
        <p:spPr>
          <a:xfrm>
            <a:off x="2412206" y="2309526"/>
            <a:ext cx="459581" cy="162212"/>
          </a:xfrm>
          <a:custGeom>
            <a:avLst/>
            <a:gdLst>
              <a:gd name="connsiteX0" fmla="*/ 461963 w 461963"/>
              <a:gd name="connsiteY0" fmla="*/ 76200 h 76200"/>
              <a:gd name="connsiteX1" fmla="*/ 0 w 461963"/>
              <a:gd name="connsiteY1" fmla="*/ 0 h 76200"/>
              <a:gd name="connsiteX0-1" fmla="*/ 461963 w 461963"/>
              <a:gd name="connsiteY0-2" fmla="*/ 131319 h 131319"/>
              <a:gd name="connsiteX1-3" fmla="*/ 0 w 461963"/>
              <a:gd name="connsiteY1-4" fmla="*/ 55119 h 131319"/>
              <a:gd name="connsiteX0-5" fmla="*/ 461963 w 461963"/>
              <a:gd name="connsiteY0-6" fmla="*/ 160024 h 160024"/>
              <a:gd name="connsiteX1-7" fmla="*/ 0 w 461963"/>
              <a:gd name="connsiteY1-8" fmla="*/ 83824 h 160024"/>
              <a:gd name="connsiteX0-9" fmla="*/ 459581 w 459581"/>
              <a:gd name="connsiteY0-10" fmla="*/ 161112 h 161112"/>
              <a:gd name="connsiteX1-11" fmla="*/ 0 w 459581"/>
              <a:gd name="connsiteY1-12" fmla="*/ 82531 h 161112"/>
              <a:gd name="connsiteX0-13" fmla="*/ 459581 w 459581"/>
              <a:gd name="connsiteY0-14" fmla="*/ 162212 h 162212"/>
              <a:gd name="connsiteX1-15" fmla="*/ 0 w 459581"/>
              <a:gd name="connsiteY1-16" fmla="*/ 81249 h 162212"/>
            </a:gdLst>
            <a:ahLst/>
            <a:cxnLst>
              <a:cxn ang="0">
                <a:pos x="connsiteX0-1" y="connsiteY0-2"/>
              </a:cxn>
              <a:cxn ang="0">
                <a:pos x="connsiteX1-3" y="connsiteY1-4"/>
              </a:cxn>
            </a:cxnLst>
            <a:rect l="l" t="t" r="r" b="b"/>
            <a:pathLst>
              <a:path w="459581" h="162212">
                <a:moveTo>
                  <a:pt x="459581" y="162212"/>
                </a:moveTo>
                <a:cubicBezTo>
                  <a:pt x="441324" y="-96551"/>
                  <a:pt x="82550" y="16161"/>
                  <a:pt x="0" y="81249"/>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70C0"/>
              </a:solidFill>
            </a:endParaRPr>
          </a:p>
        </p:txBody>
      </p:sp>
      <p:cxnSp>
        <p:nvCxnSpPr>
          <p:cNvPr id="87" name="直接连接符 9"/>
          <p:cNvCxnSpPr/>
          <p:nvPr/>
        </p:nvCxnSpPr>
        <p:spPr>
          <a:xfrm>
            <a:off x="2416177" y="2152307"/>
            <a:ext cx="0" cy="22642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任意多边形 10"/>
          <p:cNvSpPr/>
          <p:nvPr/>
        </p:nvSpPr>
        <p:spPr>
          <a:xfrm>
            <a:off x="2406649" y="2093185"/>
            <a:ext cx="747713" cy="330929"/>
          </a:xfrm>
          <a:custGeom>
            <a:avLst/>
            <a:gdLst>
              <a:gd name="connsiteX0" fmla="*/ 0 w 742950"/>
              <a:gd name="connsiteY0" fmla="*/ 76144 h 340463"/>
              <a:gd name="connsiteX1" fmla="*/ 409575 w 742950"/>
              <a:gd name="connsiteY1" fmla="*/ 16613 h 340463"/>
              <a:gd name="connsiteX2" fmla="*/ 742950 w 742950"/>
              <a:gd name="connsiteY2" fmla="*/ 340463 h 340463"/>
              <a:gd name="connsiteX0-1" fmla="*/ 0 w 742950"/>
              <a:gd name="connsiteY0-2" fmla="*/ 76144 h 340463"/>
              <a:gd name="connsiteX1-3" fmla="*/ 409575 w 742950"/>
              <a:gd name="connsiteY1-4" fmla="*/ 16613 h 340463"/>
              <a:gd name="connsiteX2-5" fmla="*/ 742950 w 742950"/>
              <a:gd name="connsiteY2-6" fmla="*/ 340463 h 340463"/>
              <a:gd name="connsiteX0-7" fmla="*/ 0 w 742950"/>
              <a:gd name="connsiteY0-8" fmla="*/ 68094 h 332413"/>
              <a:gd name="connsiteX1-9" fmla="*/ 409575 w 742950"/>
              <a:gd name="connsiteY1-10" fmla="*/ 8563 h 332413"/>
              <a:gd name="connsiteX2-11" fmla="*/ 742950 w 742950"/>
              <a:gd name="connsiteY2-12" fmla="*/ 332413 h 332413"/>
              <a:gd name="connsiteX0-13" fmla="*/ 0 w 742950"/>
              <a:gd name="connsiteY0-14" fmla="*/ 66150 h 330469"/>
              <a:gd name="connsiteX1-15" fmla="*/ 409575 w 742950"/>
              <a:gd name="connsiteY1-16" fmla="*/ 6619 h 330469"/>
              <a:gd name="connsiteX2-17" fmla="*/ 742950 w 742950"/>
              <a:gd name="connsiteY2-18" fmla="*/ 330469 h 330469"/>
              <a:gd name="connsiteX0-19" fmla="*/ 0 w 742950"/>
              <a:gd name="connsiteY0-20" fmla="*/ 65883 h 330202"/>
              <a:gd name="connsiteX1-21" fmla="*/ 409575 w 742950"/>
              <a:gd name="connsiteY1-22" fmla="*/ 6352 h 330202"/>
              <a:gd name="connsiteX2-23" fmla="*/ 742950 w 742950"/>
              <a:gd name="connsiteY2-24" fmla="*/ 330202 h 330202"/>
              <a:gd name="connsiteX0-25" fmla="*/ 0 w 742950"/>
              <a:gd name="connsiteY0-26" fmla="*/ 63794 h 328113"/>
              <a:gd name="connsiteX1-27" fmla="*/ 423862 w 742950"/>
              <a:gd name="connsiteY1-28" fmla="*/ 6645 h 328113"/>
              <a:gd name="connsiteX2-29" fmla="*/ 742950 w 742950"/>
              <a:gd name="connsiteY2-30" fmla="*/ 328113 h 328113"/>
              <a:gd name="connsiteX0-31" fmla="*/ 0 w 742950"/>
              <a:gd name="connsiteY0-32" fmla="*/ 65882 h 330201"/>
              <a:gd name="connsiteX1-33" fmla="*/ 423862 w 742950"/>
              <a:gd name="connsiteY1-34" fmla="*/ 6351 h 330201"/>
              <a:gd name="connsiteX2-35" fmla="*/ 742950 w 742950"/>
              <a:gd name="connsiteY2-36" fmla="*/ 330201 h 330201"/>
              <a:gd name="connsiteX0-37" fmla="*/ 0 w 747713"/>
              <a:gd name="connsiteY0-38" fmla="*/ 79449 h 339006"/>
              <a:gd name="connsiteX1-39" fmla="*/ 428625 w 747713"/>
              <a:gd name="connsiteY1-40" fmla="*/ 15156 h 339006"/>
              <a:gd name="connsiteX2-41" fmla="*/ 747713 w 747713"/>
              <a:gd name="connsiteY2-42" fmla="*/ 339006 h 339006"/>
              <a:gd name="connsiteX0-43" fmla="*/ 0 w 747713"/>
              <a:gd name="connsiteY0-44" fmla="*/ 76678 h 336235"/>
              <a:gd name="connsiteX1-45" fmla="*/ 428625 w 747713"/>
              <a:gd name="connsiteY1-46" fmla="*/ 12385 h 336235"/>
              <a:gd name="connsiteX2-47" fmla="*/ 747713 w 747713"/>
              <a:gd name="connsiteY2-48" fmla="*/ 336235 h 336235"/>
              <a:gd name="connsiteX0-49" fmla="*/ 0 w 747713"/>
              <a:gd name="connsiteY0-50" fmla="*/ 70544 h 330101"/>
              <a:gd name="connsiteX1-51" fmla="*/ 428625 w 747713"/>
              <a:gd name="connsiteY1-52" fmla="*/ 6251 h 330101"/>
              <a:gd name="connsiteX2-53" fmla="*/ 747713 w 747713"/>
              <a:gd name="connsiteY2-54" fmla="*/ 330101 h 330101"/>
              <a:gd name="connsiteX0-55" fmla="*/ 0 w 747713"/>
              <a:gd name="connsiteY0-56" fmla="*/ 71372 h 330929"/>
              <a:gd name="connsiteX1-57" fmla="*/ 428625 w 747713"/>
              <a:gd name="connsiteY1-58" fmla="*/ 7079 h 330929"/>
              <a:gd name="connsiteX2-59" fmla="*/ 747713 w 747713"/>
              <a:gd name="connsiteY2-60" fmla="*/ 330929 h 330929"/>
              <a:gd name="connsiteX0-61" fmla="*/ 0 w 747713"/>
              <a:gd name="connsiteY0-62" fmla="*/ 71372 h 330929"/>
              <a:gd name="connsiteX1-63" fmla="*/ 428625 w 747713"/>
              <a:gd name="connsiteY1-64" fmla="*/ 7079 h 330929"/>
              <a:gd name="connsiteX2-65" fmla="*/ 747713 w 747713"/>
              <a:gd name="connsiteY2-66" fmla="*/ 330929 h 330929"/>
              <a:gd name="connsiteX0-67" fmla="*/ 0 w 747713"/>
              <a:gd name="connsiteY0-68" fmla="*/ 71372 h 330929"/>
              <a:gd name="connsiteX1-69" fmla="*/ 428625 w 747713"/>
              <a:gd name="connsiteY1-70" fmla="*/ 7079 h 330929"/>
              <a:gd name="connsiteX2-71" fmla="*/ 747713 w 747713"/>
              <a:gd name="connsiteY2-72" fmla="*/ 330929 h 330929"/>
              <a:gd name="connsiteX0-73" fmla="*/ 0 w 747713"/>
              <a:gd name="connsiteY0-74" fmla="*/ 71372 h 330929"/>
              <a:gd name="connsiteX1-75" fmla="*/ 428625 w 747713"/>
              <a:gd name="connsiteY1-76" fmla="*/ 7079 h 330929"/>
              <a:gd name="connsiteX2-77" fmla="*/ 747713 w 747713"/>
              <a:gd name="connsiteY2-78" fmla="*/ 330929 h 330929"/>
            </a:gdLst>
            <a:ahLst/>
            <a:cxnLst>
              <a:cxn ang="0">
                <a:pos x="connsiteX0-1" y="connsiteY0-2"/>
              </a:cxn>
              <a:cxn ang="0">
                <a:pos x="connsiteX1-3" y="connsiteY1-4"/>
              </a:cxn>
              <a:cxn ang="0">
                <a:pos x="connsiteX2-5" y="connsiteY2-6"/>
              </a:cxn>
            </a:cxnLst>
            <a:rect l="l" t="t" r="r" b="b"/>
            <a:pathLst>
              <a:path w="747713" h="330929">
                <a:moveTo>
                  <a:pt x="0" y="71372"/>
                </a:moveTo>
                <a:cubicBezTo>
                  <a:pt x="69056" y="45774"/>
                  <a:pt x="242094" y="-21894"/>
                  <a:pt x="428625" y="7079"/>
                </a:cubicBezTo>
                <a:cubicBezTo>
                  <a:pt x="615156" y="36052"/>
                  <a:pt x="742950" y="136261"/>
                  <a:pt x="747713" y="330929"/>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70C0"/>
              </a:solidFill>
            </a:endParaRPr>
          </a:p>
        </p:txBody>
      </p:sp>
      <p:sp>
        <p:nvSpPr>
          <p:cNvPr id="89" name="任意多边形 11"/>
          <p:cNvSpPr/>
          <p:nvPr/>
        </p:nvSpPr>
        <p:spPr>
          <a:xfrm>
            <a:off x="2865438" y="2421731"/>
            <a:ext cx="324173" cy="1012031"/>
          </a:xfrm>
          <a:custGeom>
            <a:avLst/>
            <a:gdLst>
              <a:gd name="connsiteX0" fmla="*/ 285750 w 323881"/>
              <a:gd name="connsiteY0" fmla="*/ 0 h 1009650"/>
              <a:gd name="connsiteX1" fmla="*/ 21431 w 323881"/>
              <a:gd name="connsiteY1" fmla="*/ 328612 h 1009650"/>
              <a:gd name="connsiteX2" fmla="*/ 323850 w 323881"/>
              <a:gd name="connsiteY2" fmla="*/ 690562 h 1009650"/>
              <a:gd name="connsiteX3" fmla="*/ 0 w 323881"/>
              <a:gd name="connsiteY3" fmla="*/ 1009650 h 1009650"/>
              <a:gd name="connsiteX0-1" fmla="*/ 285750 w 323881"/>
              <a:gd name="connsiteY0-2" fmla="*/ 0 h 1009650"/>
              <a:gd name="connsiteX1-3" fmla="*/ 21431 w 323881"/>
              <a:gd name="connsiteY1-4" fmla="*/ 328612 h 1009650"/>
              <a:gd name="connsiteX2-5" fmla="*/ 323850 w 323881"/>
              <a:gd name="connsiteY2-6" fmla="*/ 690562 h 1009650"/>
              <a:gd name="connsiteX3-7" fmla="*/ 0 w 323881"/>
              <a:gd name="connsiteY3-8" fmla="*/ 1009650 h 1009650"/>
              <a:gd name="connsiteX0-9" fmla="*/ 285750 w 324079"/>
              <a:gd name="connsiteY0-10" fmla="*/ 0 h 1009650"/>
              <a:gd name="connsiteX1-11" fmla="*/ 21431 w 324079"/>
              <a:gd name="connsiteY1-12" fmla="*/ 328612 h 1009650"/>
              <a:gd name="connsiteX2-13" fmla="*/ 323850 w 324079"/>
              <a:gd name="connsiteY2-14" fmla="*/ 690562 h 1009650"/>
              <a:gd name="connsiteX3-15" fmla="*/ 0 w 324079"/>
              <a:gd name="connsiteY3-16" fmla="*/ 1009650 h 1009650"/>
              <a:gd name="connsiteX0-17" fmla="*/ 285750 w 324079"/>
              <a:gd name="connsiteY0-18" fmla="*/ 0 h 1009650"/>
              <a:gd name="connsiteX1-19" fmla="*/ 21431 w 324079"/>
              <a:gd name="connsiteY1-20" fmla="*/ 328612 h 1009650"/>
              <a:gd name="connsiteX2-21" fmla="*/ 323850 w 324079"/>
              <a:gd name="connsiteY2-22" fmla="*/ 690562 h 1009650"/>
              <a:gd name="connsiteX3-23" fmla="*/ 0 w 324079"/>
              <a:gd name="connsiteY3-24" fmla="*/ 1009650 h 1009650"/>
              <a:gd name="connsiteX0-25" fmla="*/ 285750 w 324079"/>
              <a:gd name="connsiteY0-26" fmla="*/ 0 h 1009650"/>
              <a:gd name="connsiteX1-27" fmla="*/ 21431 w 324079"/>
              <a:gd name="connsiteY1-28" fmla="*/ 328612 h 1009650"/>
              <a:gd name="connsiteX2-29" fmla="*/ 323850 w 324079"/>
              <a:gd name="connsiteY2-30" fmla="*/ 690562 h 1009650"/>
              <a:gd name="connsiteX3-31" fmla="*/ 0 w 324079"/>
              <a:gd name="connsiteY3-32" fmla="*/ 1009650 h 1009650"/>
              <a:gd name="connsiteX0-33" fmla="*/ 285750 w 324079"/>
              <a:gd name="connsiteY0-34" fmla="*/ 0 h 1009650"/>
              <a:gd name="connsiteX1-35" fmla="*/ 21431 w 324079"/>
              <a:gd name="connsiteY1-36" fmla="*/ 328612 h 1009650"/>
              <a:gd name="connsiteX2-37" fmla="*/ 323850 w 324079"/>
              <a:gd name="connsiteY2-38" fmla="*/ 690562 h 1009650"/>
              <a:gd name="connsiteX3-39" fmla="*/ 0 w 324079"/>
              <a:gd name="connsiteY3-40" fmla="*/ 1009650 h 1009650"/>
              <a:gd name="connsiteX0-41" fmla="*/ 285750 w 324079"/>
              <a:gd name="connsiteY0-42" fmla="*/ 0 h 1009650"/>
              <a:gd name="connsiteX1-43" fmla="*/ 21431 w 324079"/>
              <a:gd name="connsiteY1-44" fmla="*/ 328612 h 1009650"/>
              <a:gd name="connsiteX2-45" fmla="*/ 323850 w 324079"/>
              <a:gd name="connsiteY2-46" fmla="*/ 690562 h 1009650"/>
              <a:gd name="connsiteX3-47" fmla="*/ 0 w 324079"/>
              <a:gd name="connsiteY3-48" fmla="*/ 1009650 h 1009650"/>
              <a:gd name="connsiteX0-49" fmla="*/ 285750 w 324079"/>
              <a:gd name="connsiteY0-50" fmla="*/ 0 h 1009650"/>
              <a:gd name="connsiteX1-51" fmla="*/ 21431 w 324079"/>
              <a:gd name="connsiteY1-52" fmla="*/ 328612 h 1009650"/>
              <a:gd name="connsiteX2-53" fmla="*/ 323850 w 324079"/>
              <a:gd name="connsiteY2-54" fmla="*/ 690562 h 1009650"/>
              <a:gd name="connsiteX3-55" fmla="*/ 0 w 324079"/>
              <a:gd name="connsiteY3-56" fmla="*/ 1009650 h 1009650"/>
              <a:gd name="connsiteX0-57" fmla="*/ 285750 w 325324"/>
              <a:gd name="connsiteY0-58" fmla="*/ 0 h 1009650"/>
              <a:gd name="connsiteX1-59" fmla="*/ 21431 w 325324"/>
              <a:gd name="connsiteY1-60" fmla="*/ 328612 h 1009650"/>
              <a:gd name="connsiteX2-61" fmla="*/ 323850 w 325324"/>
              <a:gd name="connsiteY2-62" fmla="*/ 690562 h 1009650"/>
              <a:gd name="connsiteX3-63" fmla="*/ 0 w 325324"/>
              <a:gd name="connsiteY3-64" fmla="*/ 1009650 h 1009650"/>
              <a:gd name="connsiteX0-65" fmla="*/ 285750 w 325324"/>
              <a:gd name="connsiteY0-66" fmla="*/ 0 h 1009665"/>
              <a:gd name="connsiteX1-67" fmla="*/ 21431 w 325324"/>
              <a:gd name="connsiteY1-68" fmla="*/ 328612 h 1009665"/>
              <a:gd name="connsiteX2-69" fmla="*/ 323850 w 325324"/>
              <a:gd name="connsiteY2-70" fmla="*/ 690562 h 1009665"/>
              <a:gd name="connsiteX3-71" fmla="*/ 0 w 325324"/>
              <a:gd name="connsiteY3-72" fmla="*/ 1009650 h 1009665"/>
              <a:gd name="connsiteX0-73" fmla="*/ 285750 w 325324"/>
              <a:gd name="connsiteY0-74" fmla="*/ 0 h 1009650"/>
              <a:gd name="connsiteX1-75" fmla="*/ 21431 w 325324"/>
              <a:gd name="connsiteY1-76" fmla="*/ 328612 h 1009650"/>
              <a:gd name="connsiteX2-77" fmla="*/ 323850 w 325324"/>
              <a:gd name="connsiteY2-78" fmla="*/ 690562 h 1009650"/>
              <a:gd name="connsiteX3-79" fmla="*/ 0 w 325324"/>
              <a:gd name="connsiteY3-80" fmla="*/ 1009650 h 1009650"/>
              <a:gd name="connsiteX0-81" fmla="*/ 285750 w 323981"/>
              <a:gd name="connsiteY0-82" fmla="*/ 0 h 1009650"/>
              <a:gd name="connsiteX1-83" fmla="*/ 16668 w 323981"/>
              <a:gd name="connsiteY1-84" fmla="*/ 330993 h 1009650"/>
              <a:gd name="connsiteX2-85" fmla="*/ 323850 w 323981"/>
              <a:gd name="connsiteY2-86" fmla="*/ 690562 h 1009650"/>
              <a:gd name="connsiteX3-87" fmla="*/ 0 w 323981"/>
              <a:gd name="connsiteY3-88" fmla="*/ 1009650 h 1009650"/>
              <a:gd name="connsiteX0-89" fmla="*/ 285750 w 324390"/>
              <a:gd name="connsiteY0-90" fmla="*/ 0 h 1009650"/>
              <a:gd name="connsiteX1-91" fmla="*/ 16668 w 324390"/>
              <a:gd name="connsiteY1-92" fmla="*/ 330993 h 1009650"/>
              <a:gd name="connsiteX2-93" fmla="*/ 323850 w 324390"/>
              <a:gd name="connsiteY2-94" fmla="*/ 690562 h 1009650"/>
              <a:gd name="connsiteX3-95" fmla="*/ 0 w 324390"/>
              <a:gd name="connsiteY3-96" fmla="*/ 1009650 h 1009650"/>
              <a:gd name="connsiteX0-97" fmla="*/ 285750 w 324173"/>
              <a:gd name="connsiteY0-98" fmla="*/ 0 h 1009650"/>
              <a:gd name="connsiteX1-99" fmla="*/ 16668 w 324173"/>
              <a:gd name="connsiteY1-100" fmla="*/ 330993 h 1009650"/>
              <a:gd name="connsiteX2-101" fmla="*/ 323850 w 324173"/>
              <a:gd name="connsiteY2-102" fmla="*/ 690562 h 1009650"/>
              <a:gd name="connsiteX3-103" fmla="*/ 0 w 324173"/>
              <a:gd name="connsiteY3-104" fmla="*/ 1009650 h 1009650"/>
              <a:gd name="connsiteX0-105" fmla="*/ 285750 w 324173"/>
              <a:gd name="connsiteY0-106" fmla="*/ 0 h 1009650"/>
              <a:gd name="connsiteX1-107" fmla="*/ 16668 w 324173"/>
              <a:gd name="connsiteY1-108" fmla="*/ 330993 h 1009650"/>
              <a:gd name="connsiteX2-109" fmla="*/ 323850 w 324173"/>
              <a:gd name="connsiteY2-110" fmla="*/ 690562 h 1009650"/>
              <a:gd name="connsiteX3-111" fmla="*/ 0 w 324173"/>
              <a:gd name="connsiteY3-112" fmla="*/ 1009650 h 1009650"/>
              <a:gd name="connsiteX0-113" fmla="*/ 285750 w 324173"/>
              <a:gd name="connsiteY0-114" fmla="*/ 0 h 1012031"/>
              <a:gd name="connsiteX1-115" fmla="*/ 16668 w 324173"/>
              <a:gd name="connsiteY1-116" fmla="*/ 333374 h 1012031"/>
              <a:gd name="connsiteX2-117" fmla="*/ 323850 w 324173"/>
              <a:gd name="connsiteY2-118" fmla="*/ 692943 h 1012031"/>
              <a:gd name="connsiteX3-119" fmla="*/ 0 w 324173"/>
              <a:gd name="connsiteY3-120" fmla="*/ 1012031 h 1012031"/>
            </a:gdLst>
            <a:ahLst/>
            <a:cxnLst>
              <a:cxn ang="0">
                <a:pos x="connsiteX0-1" y="connsiteY0-2"/>
              </a:cxn>
              <a:cxn ang="0">
                <a:pos x="connsiteX1-3" y="connsiteY1-4"/>
              </a:cxn>
              <a:cxn ang="0">
                <a:pos x="connsiteX2-5" y="connsiteY2-6"/>
              </a:cxn>
              <a:cxn ang="0">
                <a:pos x="connsiteX3-7" y="connsiteY3-8"/>
              </a:cxn>
            </a:cxnLst>
            <a:rect l="l" t="t" r="r" b="b"/>
            <a:pathLst>
              <a:path w="324173" h="1012031">
                <a:moveTo>
                  <a:pt x="285750" y="0"/>
                </a:moveTo>
                <a:cubicBezTo>
                  <a:pt x="290908" y="104378"/>
                  <a:pt x="243681" y="275430"/>
                  <a:pt x="16668" y="333374"/>
                </a:cubicBezTo>
                <a:cubicBezTo>
                  <a:pt x="318293" y="372268"/>
                  <a:pt x="326628" y="579834"/>
                  <a:pt x="323850" y="692943"/>
                </a:cubicBezTo>
                <a:cubicBezTo>
                  <a:pt x="321072" y="806052"/>
                  <a:pt x="198239" y="1002109"/>
                  <a:pt x="0" y="1012031"/>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70C0"/>
              </a:solidFill>
            </a:endParaRPr>
          </a:p>
        </p:txBody>
      </p:sp>
      <p:sp>
        <p:nvSpPr>
          <p:cNvPr id="90" name="点击文字添加标题"/>
          <p:cNvSpPr txBox="1"/>
          <p:nvPr/>
        </p:nvSpPr>
        <p:spPr>
          <a:xfrm>
            <a:off x="3502918" y="2205658"/>
            <a:ext cx="7776864" cy="1200329"/>
          </a:xfrm>
          <a:prstGeom prst="rect">
            <a:avLst/>
          </a:prstGeom>
          <a:noFill/>
          <a:ln>
            <a:noFill/>
          </a:ln>
        </p:spPr>
        <p:txBody>
          <a:bodyPr wrap="square" rtlCol="0">
            <a:spAutoFit/>
          </a:bodyPr>
          <a:lstStyle>
            <a:defPPr>
              <a:defRPr lang="zh-CN"/>
            </a:defPPr>
            <a:lvl1pPr algn="dist">
              <a:defRPr sz="7200" b="1">
                <a:gradFill>
                  <a:gsLst>
                    <a:gs pos="56000">
                      <a:srgbClr val="FEFC96"/>
                    </a:gs>
                    <a:gs pos="71000">
                      <a:srgbClr val="FAAF5B"/>
                    </a:gs>
                    <a:gs pos="100000">
                      <a:srgbClr val="88765E"/>
                    </a:gs>
                    <a:gs pos="20000">
                      <a:srgbClr val="758A80"/>
                    </a:gs>
                    <a:gs pos="0">
                      <a:srgbClr val="75FEFF"/>
                    </a:gs>
                    <a:gs pos="35000">
                      <a:srgbClr val="FDFFFD"/>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l"/>
            <a:r>
              <a:rPr lang="en-US" altLang="zh-CN" sz="3600" dirty="0" smtClean="0">
                <a:solidFill>
                  <a:srgbClr val="C00000"/>
                </a:solidFill>
                <a:effectLst/>
              </a:rPr>
              <a:t>Trillion </a:t>
            </a:r>
            <a:r>
              <a:rPr lang="en-US" altLang="zh-CN" sz="3600" dirty="0" smtClean="0">
                <a:solidFill>
                  <a:srgbClr val="C00000"/>
                </a:solidFill>
              </a:rPr>
              <a:t>Capital </a:t>
            </a:r>
            <a:r>
              <a:rPr lang="en-US" altLang="zh-CN" sz="3600" dirty="0" smtClean="0">
                <a:solidFill>
                  <a:srgbClr val="C00000"/>
                </a:solidFill>
                <a:effectLst/>
              </a:rPr>
              <a:t>Leveraged by Hundred Billion PPP</a:t>
            </a:r>
          </a:p>
        </p:txBody>
      </p:sp>
      <p:sp>
        <p:nvSpPr>
          <p:cNvPr id="91" name="椭圆 3"/>
          <p:cNvSpPr/>
          <p:nvPr/>
        </p:nvSpPr>
        <p:spPr>
          <a:xfrm>
            <a:off x="-532400" y="3158949"/>
            <a:ext cx="561224" cy="540103"/>
          </a:xfrm>
          <a:prstGeom prst="ellipse">
            <a:avLst/>
          </a:prstGeom>
          <a:gradFill>
            <a:gsLst>
              <a:gs pos="0">
                <a:srgbClr val="C00000"/>
              </a:gs>
              <a:gs pos="14000">
                <a:srgbClr val="C00000"/>
              </a:gs>
              <a:gs pos="30000">
                <a:srgbClr val="C00000"/>
              </a:gs>
              <a:gs pos="45000">
                <a:srgbClr val="C00000">
                  <a:alpha val="50000"/>
                </a:srgbClr>
              </a:gs>
              <a:gs pos="61000">
                <a:srgbClr val="C00000">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2" name="椭圆 2"/>
          <p:cNvSpPr/>
          <p:nvPr/>
        </p:nvSpPr>
        <p:spPr>
          <a:xfrm>
            <a:off x="8386926" y="3186488"/>
            <a:ext cx="561224" cy="540103"/>
          </a:xfrm>
          <a:prstGeom prst="ellipse">
            <a:avLst/>
          </a:prstGeom>
          <a:gradFill>
            <a:gsLst>
              <a:gs pos="0">
                <a:srgbClr val="C00000"/>
              </a:gs>
              <a:gs pos="14000">
                <a:srgbClr val="C00000"/>
              </a:gs>
              <a:gs pos="30000">
                <a:srgbClr val="C00000"/>
              </a:gs>
              <a:gs pos="45000">
                <a:srgbClr val="C00000">
                  <a:alpha val="50000"/>
                </a:srgbClr>
              </a:gs>
              <a:gs pos="61000">
                <a:srgbClr val="C00000">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3"/>
          <p:cNvSpPr txBox="1"/>
          <p:nvPr/>
        </p:nvSpPr>
        <p:spPr>
          <a:xfrm>
            <a:off x="2136208" y="1711404"/>
            <a:ext cx="1494971" cy="2215991"/>
          </a:xfrm>
          <a:prstGeom prst="rect">
            <a:avLst/>
          </a:prstGeom>
          <a:noFill/>
          <a:ln>
            <a:noFill/>
          </a:ln>
        </p:spPr>
        <p:txBody>
          <a:bodyPr wrap="square" rtlCol="0">
            <a:spAutoFit/>
          </a:bodyPr>
          <a:lstStyle/>
          <a:p>
            <a:r>
              <a:rPr lang="en-US" altLang="zh-CN" sz="13800" b="1" dirty="0">
                <a:solidFill>
                  <a:srgbClr val="C00000"/>
                </a:solidFill>
                <a:latin typeface="微软雅黑" panose="020B0503020204020204" pitchFamily="34" charset="-122"/>
                <a:ea typeface="微软雅黑" panose="020B0503020204020204" pitchFamily="34" charset="-122"/>
              </a:rPr>
              <a:t>3</a:t>
            </a:r>
            <a:endParaRPr lang="zh-CN" altLang="en-US" sz="13800" b="1" dirty="0">
              <a:solidFill>
                <a:srgbClr val="C00000"/>
              </a:solidFill>
              <a:latin typeface="微软雅黑" panose="020B0503020204020204" pitchFamily="34" charset="-122"/>
              <a:ea typeface="微软雅黑" panose="020B0503020204020204" pitchFamily="34" charset="-122"/>
            </a:endParaRPr>
          </a:p>
        </p:txBody>
      </p:sp>
      <p:sp>
        <p:nvSpPr>
          <p:cNvPr id="94" name="椭圆 1"/>
          <p:cNvSpPr/>
          <p:nvPr/>
        </p:nvSpPr>
        <p:spPr>
          <a:xfrm>
            <a:off x="2512219" y="2536219"/>
            <a:ext cx="561224" cy="540103"/>
          </a:xfrm>
          <a:prstGeom prst="ellipse">
            <a:avLst/>
          </a:prstGeom>
          <a:gradFill>
            <a:gsLst>
              <a:gs pos="0">
                <a:srgbClr val="C00000"/>
              </a:gs>
              <a:gs pos="14000">
                <a:srgbClr val="C00000"/>
              </a:gs>
              <a:gs pos="30000">
                <a:srgbClr val="C00000"/>
              </a:gs>
              <a:gs pos="45000">
                <a:srgbClr val="C00000">
                  <a:alpha val="50000"/>
                </a:srgbClr>
              </a:gs>
              <a:gs pos="61000">
                <a:srgbClr val="C00000">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96" name="组合 9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98" name="椭圆 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99" name="组合 9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1" name="椭圆 10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02" name="组合 10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4" name="椭圆 1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05" name="组合 10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7" name="椭圆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8" name="组合 10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0" name="椭圆 10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1" name="组合 11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3" name="椭圆 11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4" name="组合 11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6" name="椭圆 11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7" name="组合 11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9" name="椭圆 1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20" name="组合 11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2" name="椭圆 1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3" name="组合 12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25" name="椭圆 12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26" name="组合 12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8" name="椭圆 1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9" name="组合 12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74" name="同心圆 1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75" name="椭圆 1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76" name="组合 175"/>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77" name="同心圆 1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78" name="椭圆 1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79" name="TextBox 178"/>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p>
        </p:txBody>
      </p:sp>
      <p:sp>
        <p:nvSpPr>
          <p:cNvPr id="69" name="矩形 68"/>
          <p:cNvSpPr/>
          <p:nvPr/>
        </p:nvSpPr>
        <p:spPr>
          <a:xfrm>
            <a:off x="3631179" y="3456539"/>
            <a:ext cx="5200331"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Picture 2" descr="C:\Users\Administrator\Desktop\图片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30559" y="4192037"/>
            <a:ext cx="7673976" cy="4273550"/>
          </a:xfrm>
          <a:prstGeom prst="rect">
            <a:avLst/>
          </a:prstGeom>
          <a:noFill/>
          <a:extLst>
            <a:ext uri="{909E8E84-426E-40DD-AFC4-6F175D3DCCD1}">
              <a14:hiddenFill xmlns:a14="http://schemas.microsoft.com/office/drawing/2010/main" xmlns="">
                <a:solidFill>
                  <a:srgbClr val="FFFFFF"/>
                </a:solidFill>
              </a14:hiddenFill>
            </a:ext>
          </a:extLst>
        </p:spPr>
      </p:pic>
      <p:sp>
        <p:nvSpPr>
          <p:cNvPr id="61" name="矩形 60"/>
          <p:cNvSpPr/>
          <p:nvPr/>
        </p:nvSpPr>
        <p:spPr>
          <a:xfrm>
            <a:off x="11771709" y="6490256"/>
            <a:ext cx="418704" cy="369332"/>
          </a:xfrm>
          <a:prstGeom prst="rect">
            <a:avLst/>
          </a:prstGeom>
        </p:spPr>
        <p:txBody>
          <a:bodyPr wrap="none">
            <a:spAutoFit/>
          </a:bodyPr>
          <a:lstStyle/>
          <a:p>
            <a:fld id="{0DD7A1F3-16DC-46E5-82FC-5FF4E173F8B2}" type="slidenum">
              <a:rPr lang="zh-CN" altLang="en-US" smtClean="0"/>
              <a:pPr/>
              <a:t>11</a:t>
            </a:fld>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60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6" presetClass="emph" presetSubtype="0" accel="50000" decel="50000" autoRev="1" fill="hold" grpId="1" nodeType="withEffect">
                                  <p:stCondLst>
                                    <p:cond delay="600"/>
                                  </p:stCondLst>
                                  <p:childTnLst>
                                    <p:animScale>
                                      <p:cBhvr>
                                        <p:cTn id="11" dur="200" fill="hold"/>
                                        <p:tgtEl>
                                          <p:spTgt spid="91"/>
                                        </p:tgtEl>
                                      </p:cBhvr>
                                      <p:by x="500000" y="500000"/>
                                    </p:animScale>
                                  </p:childTnLst>
                                </p:cTn>
                              </p:par>
                              <p:par>
                                <p:cTn id="12" presetID="17" presetClass="entr" presetSubtype="8" fill="hold" nodeType="withEffect">
                                  <p:stCondLst>
                                    <p:cond delay="100"/>
                                  </p:stCondLst>
                                  <p:childTnLst>
                                    <p:set>
                                      <p:cBhvr>
                                        <p:cTn id="13" dur="1" fill="hold">
                                          <p:stCondLst>
                                            <p:cond delay="0"/>
                                          </p:stCondLst>
                                        </p:cTn>
                                        <p:tgtEl>
                                          <p:spTgt spid="62"/>
                                        </p:tgtEl>
                                        <p:attrNameLst>
                                          <p:attrName>style.visibility</p:attrName>
                                        </p:attrNameLst>
                                      </p:cBhvr>
                                      <p:to>
                                        <p:strVal val="visible"/>
                                      </p:to>
                                    </p:set>
                                    <p:anim calcmode="lin" valueType="num">
                                      <p:cBhvr>
                                        <p:cTn id="14" dur="450" fill="hold"/>
                                        <p:tgtEl>
                                          <p:spTgt spid="62"/>
                                        </p:tgtEl>
                                        <p:attrNameLst>
                                          <p:attrName>ppt_x</p:attrName>
                                        </p:attrNameLst>
                                      </p:cBhvr>
                                      <p:tavLst>
                                        <p:tav tm="0">
                                          <p:val>
                                            <p:strVal val="#ppt_x-#ppt_w/2"/>
                                          </p:val>
                                        </p:tav>
                                        <p:tav tm="100000">
                                          <p:val>
                                            <p:strVal val="#ppt_x"/>
                                          </p:val>
                                        </p:tav>
                                      </p:tavLst>
                                    </p:anim>
                                    <p:anim calcmode="lin" valueType="num">
                                      <p:cBhvr>
                                        <p:cTn id="15" dur="450" fill="hold"/>
                                        <p:tgtEl>
                                          <p:spTgt spid="62"/>
                                        </p:tgtEl>
                                        <p:attrNameLst>
                                          <p:attrName>ppt_y</p:attrName>
                                        </p:attrNameLst>
                                      </p:cBhvr>
                                      <p:tavLst>
                                        <p:tav tm="0">
                                          <p:val>
                                            <p:strVal val="#ppt_y"/>
                                          </p:val>
                                        </p:tav>
                                        <p:tav tm="100000">
                                          <p:val>
                                            <p:strVal val="#ppt_y"/>
                                          </p:val>
                                        </p:tav>
                                      </p:tavLst>
                                    </p:anim>
                                    <p:anim calcmode="lin" valueType="num">
                                      <p:cBhvr>
                                        <p:cTn id="16" dur="450" fill="hold"/>
                                        <p:tgtEl>
                                          <p:spTgt spid="62"/>
                                        </p:tgtEl>
                                        <p:attrNameLst>
                                          <p:attrName>ppt_w</p:attrName>
                                        </p:attrNameLst>
                                      </p:cBhvr>
                                      <p:tavLst>
                                        <p:tav tm="0">
                                          <p:val>
                                            <p:fltVal val="0"/>
                                          </p:val>
                                        </p:tav>
                                        <p:tav tm="100000">
                                          <p:val>
                                            <p:strVal val="#ppt_w"/>
                                          </p:val>
                                        </p:tav>
                                      </p:tavLst>
                                    </p:anim>
                                    <p:anim calcmode="lin" valueType="num">
                                      <p:cBhvr>
                                        <p:cTn id="17" dur="450" fill="hold"/>
                                        <p:tgtEl>
                                          <p:spTgt spid="62"/>
                                        </p:tgtEl>
                                        <p:attrNameLst>
                                          <p:attrName>ppt_h</p:attrName>
                                        </p:attrNameLst>
                                      </p:cBhvr>
                                      <p:tavLst>
                                        <p:tav tm="0">
                                          <p:val>
                                            <p:strVal val="#ppt_h"/>
                                          </p:val>
                                        </p:tav>
                                        <p:tav tm="100000">
                                          <p:val>
                                            <p:strVal val="#ppt_h"/>
                                          </p:val>
                                        </p:tav>
                                      </p:tavLst>
                                    </p:anim>
                                  </p:childTnLst>
                                </p:cTn>
                              </p:par>
                              <p:par>
                                <p:cTn id="18" presetID="22" presetClass="exit" presetSubtype="8" fill="hold" nodeType="withEffect">
                                  <p:stCondLst>
                                    <p:cond delay="300"/>
                                  </p:stCondLst>
                                  <p:childTnLst>
                                    <p:animEffect transition="out" filter="wipe(left)">
                                      <p:cBhvr>
                                        <p:cTn id="19" dur="500"/>
                                        <p:tgtEl>
                                          <p:spTgt spid="62"/>
                                        </p:tgtEl>
                                      </p:cBhvr>
                                    </p:animEffect>
                                    <p:set>
                                      <p:cBhvr>
                                        <p:cTn id="20" dur="1" fill="hold">
                                          <p:stCondLst>
                                            <p:cond delay="499"/>
                                          </p:stCondLst>
                                        </p:cTn>
                                        <p:tgtEl>
                                          <p:spTgt spid="62"/>
                                        </p:tgtEl>
                                        <p:attrNameLst>
                                          <p:attrName>style.visibility</p:attrName>
                                        </p:attrNameLst>
                                      </p:cBhvr>
                                      <p:to>
                                        <p:strVal val="hidden"/>
                                      </p:to>
                                    </p:set>
                                  </p:childTnLst>
                                </p:cTn>
                              </p:par>
                              <p:par>
                                <p:cTn id="21" presetID="22" presetClass="entr" presetSubtype="2" fill="hold" nodeType="withEffect">
                                  <p:stCondLst>
                                    <p:cond delay="550"/>
                                  </p:stCondLst>
                                  <p:childTnLst>
                                    <p:set>
                                      <p:cBhvr>
                                        <p:cTn id="22" dur="1" fill="hold">
                                          <p:stCondLst>
                                            <p:cond delay="0"/>
                                          </p:stCondLst>
                                        </p:cTn>
                                        <p:tgtEl>
                                          <p:spTgt spid="80"/>
                                        </p:tgtEl>
                                        <p:attrNameLst>
                                          <p:attrName>style.visibility</p:attrName>
                                        </p:attrNameLst>
                                      </p:cBhvr>
                                      <p:to>
                                        <p:strVal val="visible"/>
                                      </p:to>
                                    </p:set>
                                    <p:animEffect transition="in" filter="wipe(right)">
                                      <p:cBhvr>
                                        <p:cTn id="23" dur="100"/>
                                        <p:tgtEl>
                                          <p:spTgt spid="80"/>
                                        </p:tgtEl>
                                      </p:cBhvr>
                                    </p:animEffect>
                                  </p:childTnLst>
                                </p:cTn>
                              </p:par>
                              <p:par>
                                <p:cTn id="24" presetID="22" presetClass="entr" presetSubtype="4" fill="hold" nodeType="withEffect">
                                  <p:stCondLst>
                                    <p:cond delay="650"/>
                                  </p:stCondLst>
                                  <p:childTnLst>
                                    <p:set>
                                      <p:cBhvr>
                                        <p:cTn id="25" dur="1" fill="hold">
                                          <p:stCondLst>
                                            <p:cond delay="0"/>
                                          </p:stCondLst>
                                        </p:cTn>
                                        <p:tgtEl>
                                          <p:spTgt spid="81"/>
                                        </p:tgtEl>
                                        <p:attrNameLst>
                                          <p:attrName>style.visibility</p:attrName>
                                        </p:attrNameLst>
                                      </p:cBhvr>
                                      <p:to>
                                        <p:strVal val="visible"/>
                                      </p:to>
                                    </p:set>
                                    <p:animEffect transition="in" filter="wipe(down)">
                                      <p:cBhvr>
                                        <p:cTn id="26" dur="100"/>
                                        <p:tgtEl>
                                          <p:spTgt spid="81"/>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82"/>
                                        </p:tgtEl>
                                        <p:attrNameLst>
                                          <p:attrName>style.visibility</p:attrName>
                                        </p:attrNameLst>
                                      </p:cBhvr>
                                      <p:to>
                                        <p:strVal val="visible"/>
                                      </p:to>
                                    </p:set>
                                    <p:animEffect transition="in" filter="wipe(left)">
                                      <p:cBhvr>
                                        <p:cTn id="29" dur="100"/>
                                        <p:tgtEl>
                                          <p:spTgt spid="82"/>
                                        </p:tgtEl>
                                      </p:cBhvr>
                                    </p:animEffect>
                                  </p:childTnLst>
                                </p:cTn>
                              </p:par>
                              <p:par>
                                <p:cTn id="30" presetID="22" presetClass="entr" presetSubtype="2" fill="hold" grpId="0" nodeType="withEffect">
                                  <p:stCondLst>
                                    <p:cond delay="85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100"/>
                                        <p:tgtEl>
                                          <p:spTgt spid="83"/>
                                        </p:tgtEl>
                                      </p:cBhvr>
                                    </p:animEffect>
                                  </p:childTnLst>
                                </p:cTn>
                              </p:par>
                              <p:par>
                                <p:cTn id="33" presetID="22" presetClass="entr" presetSubtype="4" fill="hold" nodeType="withEffect">
                                  <p:stCondLst>
                                    <p:cond delay="9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100"/>
                                        <p:tgtEl>
                                          <p:spTgt spid="84"/>
                                        </p:tgtEl>
                                      </p:cBhvr>
                                    </p:animEffect>
                                  </p:childTnLst>
                                </p:cTn>
                              </p:par>
                              <p:par>
                                <p:cTn id="36" presetID="22" presetClass="entr" presetSubtype="8" fill="hold" grpId="0" nodeType="withEffect">
                                  <p:stCondLst>
                                    <p:cond delay="1050"/>
                                  </p:stCondLst>
                                  <p:childTnLst>
                                    <p:set>
                                      <p:cBhvr>
                                        <p:cTn id="37" dur="1" fill="hold">
                                          <p:stCondLst>
                                            <p:cond delay="0"/>
                                          </p:stCondLst>
                                        </p:cTn>
                                        <p:tgtEl>
                                          <p:spTgt spid="85"/>
                                        </p:tgtEl>
                                        <p:attrNameLst>
                                          <p:attrName>style.visibility</p:attrName>
                                        </p:attrNameLst>
                                      </p:cBhvr>
                                      <p:to>
                                        <p:strVal val="visible"/>
                                      </p:to>
                                    </p:set>
                                    <p:animEffect transition="in" filter="wipe(left)">
                                      <p:cBhvr>
                                        <p:cTn id="38" dur="100"/>
                                        <p:tgtEl>
                                          <p:spTgt spid="85"/>
                                        </p:tgtEl>
                                      </p:cBhvr>
                                    </p:animEffect>
                                  </p:childTnLst>
                                </p:cTn>
                              </p:par>
                              <p:par>
                                <p:cTn id="39" presetID="22" presetClass="entr" presetSubtype="2" fill="hold" grpId="0" nodeType="withEffect">
                                  <p:stCondLst>
                                    <p:cond delay="1150"/>
                                  </p:stCondLst>
                                  <p:childTnLst>
                                    <p:set>
                                      <p:cBhvr>
                                        <p:cTn id="40" dur="1" fill="hold">
                                          <p:stCondLst>
                                            <p:cond delay="0"/>
                                          </p:stCondLst>
                                        </p:cTn>
                                        <p:tgtEl>
                                          <p:spTgt spid="86"/>
                                        </p:tgtEl>
                                        <p:attrNameLst>
                                          <p:attrName>style.visibility</p:attrName>
                                        </p:attrNameLst>
                                      </p:cBhvr>
                                      <p:to>
                                        <p:strVal val="visible"/>
                                      </p:to>
                                    </p:set>
                                    <p:animEffect transition="in" filter="wipe(right)">
                                      <p:cBhvr>
                                        <p:cTn id="41" dur="150"/>
                                        <p:tgtEl>
                                          <p:spTgt spid="86"/>
                                        </p:tgtEl>
                                      </p:cBhvr>
                                    </p:animEffect>
                                  </p:childTnLst>
                                </p:cTn>
                              </p:par>
                              <p:par>
                                <p:cTn id="42" presetID="22" presetClass="entr" presetSubtype="4" fill="hold" nodeType="withEffect">
                                  <p:stCondLst>
                                    <p:cond delay="1300"/>
                                  </p:stCondLst>
                                  <p:childTnLst>
                                    <p:set>
                                      <p:cBhvr>
                                        <p:cTn id="43" dur="1" fill="hold">
                                          <p:stCondLst>
                                            <p:cond delay="0"/>
                                          </p:stCondLst>
                                        </p:cTn>
                                        <p:tgtEl>
                                          <p:spTgt spid="87"/>
                                        </p:tgtEl>
                                        <p:attrNameLst>
                                          <p:attrName>style.visibility</p:attrName>
                                        </p:attrNameLst>
                                      </p:cBhvr>
                                      <p:to>
                                        <p:strVal val="visible"/>
                                      </p:to>
                                    </p:set>
                                    <p:animEffect transition="in" filter="wipe(down)">
                                      <p:cBhvr>
                                        <p:cTn id="44" dur="100"/>
                                        <p:tgtEl>
                                          <p:spTgt spid="87"/>
                                        </p:tgtEl>
                                      </p:cBhvr>
                                    </p:animEffect>
                                  </p:childTnLst>
                                </p:cTn>
                              </p:par>
                              <p:par>
                                <p:cTn id="45" presetID="22" presetClass="entr" presetSubtype="8" fill="hold" grpId="0" nodeType="withEffect">
                                  <p:stCondLst>
                                    <p:cond delay="1400"/>
                                  </p:stCondLst>
                                  <p:childTnLst>
                                    <p:set>
                                      <p:cBhvr>
                                        <p:cTn id="46" dur="1" fill="hold">
                                          <p:stCondLst>
                                            <p:cond delay="0"/>
                                          </p:stCondLst>
                                        </p:cTn>
                                        <p:tgtEl>
                                          <p:spTgt spid="88"/>
                                        </p:tgtEl>
                                        <p:attrNameLst>
                                          <p:attrName>style.visibility</p:attrName>
                                        </p:attrNameLst>
                                      </p:cBhvr>
                                      <p:to>
                                        <p:strVal val="visible"/>
                                      </p:to>
                                    </p:set>
                                    <p:animEffect transition="in" filter="wipe(left)">
                                      <p:cBhvr>
                                        <p:cTn id="47" dur="200"/>
                                        <p:tgtEl>
                                          <p:spTgt spid="88"/>
                                        </p:tgtEl>
                                      </p:cBhvr>
                                    </p:animEffect>
                                  </p:childTnLst>
                                </p:cTn>
                              </p:par>
                              <p:par>
                                <p:cTn id="48" presetID="22" presetClass="entr" presetSubtype="1" fill="hold" grpId="0" nodeType="withEffect">
                                  <p:stCondLst>
                                    <p:cond delay="1600"/>
                                  </p:stCondLst>
                                  <p:childTnLst>
                                    <p:set>
                                      <p:cBhvr>
                                        <p:cTn id="49" dur="1" fill="hold">
                                          <p:stCondLst>
                                            <p:cond delay="0"/>
                                          </p:stCondLst>
                                        </p:cTn>
                                        <p:tgtEl>
                                          <p:spTgt spid="89"/>
                                        </p:tgtEl>
                                        <p:attrNameLst>
                                          <p:attrName>style.visibility</p:attrName>
                                        </p:attrNameLst>
                                      </p:cBhvr>
                                      <p:to>
                                        <p:strVal val="visible"/>
                                      </p:to>
                                    </p:set>
                                    <p:animEffect transition="in" filter="wipe(up)">
                                      <p:cBhvr>
                                        <p:cTn id="50" dur="500"/>
                                        <p:tgtEl>
                                          <p:spTgt spid="89"/>
                                        </p:tgtEl>
                                      </p:cBhvr>
                                    </p:animEffect>
                                  </p:childTnLst>
                                </p:cTn>
                              </p:par>
                              <p:par>
                                <p:cTn id="51" presetID="10" presetClass="entr" presetSubtype="0" fill="hold" grpId="0" nodeType="withEffect">
                                  <p:stCondLst>
                                    <p:cond delay="210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par>
                                <p:cTn id="54" presetID="17" presetClass="entr" presetSubtype="8" fill="hold" nodeType="withEffect">
                                  <p:stCondLst>
                                    <p:cond delay="2100"/>
                                  </p:stCondLst>
                                  <p:childTnLst>
                                    <p:set>
                                      <p:cBhvr>
                                        <p:cTn id="55" dur="1" fill="hold">
                                          <p:stCondLst>
                                            <p:cond delay="0"/>
                                          </p:stCondLst>
                                        </p:cTn>
                                        <p:tgtEl>
                                          <p:spTgt spid="79"/>
                                        </p:tgtEl>
                                        <p:attrNameLst>
                                          <p:attrName>style.visibility</p:attrName>
                                        </p:attrNameLst>
                                      </p:cBhvr>
                                      <p:to>
                                        <p:strVal val="visible"/>
                                      </p:to>
                                    </p:set>
                                    <p:anim calcmode="lin" valueType="num">
                                      <p:cBhvr>
                                        <p:cTn id="56" dur="1850" fill="hold"/>
                                        <p:tgtEl>
                                          <p:spTgt spid="79"/>
                                        </p:tgtEl>
                                        <p:attrNameLst>
                                          <p:attrName>ppt_x</p:attrName>
                                        </p:attrNameLst>
                                      </p:cBhvr>
                                      <p:tavLst>
                                        <p:tav tm="0">
                                          <p:val>
                                            <p:strVal val="#ppt_x-#ppt_w/2"/>
                                          </p:val>
                                        </p:tav>
                                        <p:tav tm="100000">
                                          <p:val>
                                            <p:strVal val="#ppt_x"/>
                                          </p:val>
                                        </p:tav>
                                      </p:tavLst>
                                    </p:anim>
                                    <p:anim calcmode="lin" valueType="num">
                                      <p:cBhvr>
                                        <p:cTn id="57" dur="1850" fill="hold"/>
                                        <p:tgtEl>
                                          <p:spTgt spid="79"/>
                                        </p:tgtEl>
                                        <p:attrNameLst>
                                          <p:attrName>ppt_y</p:attrName>
                                        </p:attrNameLst>
                                      </p:cBhvr>
                                      <p:tavLst>
                                        <p:tav tm="0">
                                          <p:val>
                                            <p:strVal val="#ppt_y"/>
                                          </p:val>
                                        </p:tav>
                                        <p:tav tm="100000">
                                          <p:val>
                                            <p:strVal val="#ppt_y"/>
                                          </p:val>
                                        </p:tav>
                                      </p:tavLst>
                                    </p:anim>
                                    <p:anim calcmode="lin" valueType="num">
                                      <p:cBhvr>
                                        <p:cTn id="58" dur="1850" fill="hold"/>
                                        <p:tgtEl>
                                          <p:spTgt spid="79"/>
                                        </p:tgtEl>
                                        <p:attrNameLst>
                                          <p:attrName>ppt_w</p:attrName>
                                        </p:attrNameLst>
                                      </p:cBhvr>
                                      <p:tavLst>
                                        <p:tav tm="0">
                                          <p:val>
                                            <p:fltVal val="0"/>
                                          </p:val>
                                        </p:tav>
                                        <p:tav tm="100000">
                                          <p:val>
                                            <p:strVal val="#ppt_w"/>
                                          </p:val>
                                        </p:tav>
                                      </p:tavLst>
                                    </p:anim>
                                    <p:anim calcmode="lin" valueType="num">
                                      <p:cBhvr>
                                        <p:cTn id="59" dur="1850" fill="hold"/>
                                        <p:tgtEl>
                                          <p:spTgt spid="79"/>
                                        </p:tgtEl>
                                        <p:attrNameLst>
                                          <p:attrName>ppt_h</p:attrName>
                                        </p:attrNameLst>
                                      </p:cBhvr>
                                      <p:tavLst>
                                        <p:tav tm="0">
                                          <p:val>
                                            <p:strVal val="#ppt_h"/>
                                          </p:val>
                                        </p:tav>
                                        <p:tav tm="100000">
                                          <p:val>
                                            <p:strVal val="#ppt_h"/>
                                          </p:val>
                                        </p:tav>
                                      </p:tavLst>
                                    </p:anim>
                                  </p:childTnLst>
                                </p:cTn>
                              </p:par>
                              <p:par>
                                <p:cTn id="60" presetID="22" presetClass="exit" presetSubtype="8" fill="hold" nodeType="withEffect">
                                  <p:stCondLst>
                                    <p:cond delay="2400"/>
                                  </p:stCondLst>
                                  <p:childTnLst>
                                    <p:animEffect transition="out" filter="wipe(left)">
                                      <p:cBhvr>
                                        <p:cTn id="61" dur="1500"/>
                                        <p:tgtEl>
                                          <p:spTgt spid="79"/>
                                        </p:tgtEl>
                                      </p:cBhvr>
                                    </p:animEffect>
                                    <p:set>
                                      <p:cBhvr>
                                        <p:cTn id="62" dur="1" fill="hold">
                                          <p:stCondLst>
                                            <p:cond delay="1499"/>
                                          </p:stCondLst>
                                        </p:cTn>
                                        <p:tgtEl>
                                          <p:spTgt spid="79"/>
                                        </p:tgtEl>
                                        <p:attrNameLst>
                                          <p:attrName>style.visibility</p:attrName>
                                        </p:attrNameLst>
                                      </p:cBhvr>
                                      <p:to>
                                        <p:strVal val="hidden"/>
                                      </p:to>
                                    </p:set>
                                  </p:childTnLst>
                                </p:cTn>
                              </p:par>
                              <p:par>
                                <p:cTn id="63" presetID="22" presetClass="entr" presetSubtype="8" fill="hold" grpId="0" nodeType="withEffect">
                                  <p:stCondLst>
                                    <p:cond delay="2100"/>
                                  </p:stCondLst>
                                  <p:childTnLst>
                                    <p:set>
                                      <p:cBhvr>
                                        <p:cTn id="64" dur="1" fill="hold">
                                          <p:stCondLst>
                                            <p:cond delay="0"/>
                                          </p:stCondLst>
                                        </p:cTn>
                                        <p:tgtEl>
                                          <p:spTgt spid="90"/>
                                        </p:tgtEl>
                                        <p:attrNameLst>
                                          <p:attrName>style.visibility</p:attrName>
                                        </p:attrNameLst>
                                      </p:cBhvr>
                                      <p:to>
                                        <p:strVal val="visible"/>
                                      </p:to>
                                    </p:set>
                                    <p:animEffect transition="in" filter="wipe(left)">
                                      <p:cBhvr>
                                        <p:cTn id="65" dur="2000"/>
                                        <p:tgtEl>
                                          <p:spTgt spid="90"/>
                                        </p:tgtEl>
                                      </p:cBhvr>
                                    </p:animEffect>
                                  </p:childTnLst>
                                </p:cTn>
                              </p:par>
                              <p:par>
                                <p:cTn id="66" presetID="10" presetClass="entr" presetSubtype="0" fill="hold" grpId="1" nodeType="withEffect">
                                  <p:stCondLst>
                                    <p:cond delay="230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200"/>
                                        <p:tgtEl>
                                          <p:spTgt spid="94"/>
                                        </p:tgtEl>
                                      </p:cBhvr>
                                    </p:animEffect>
                                  </p:childTnLst>
                                </p:cTn>
                              </p:par>
                              <p:par>
                                <p:cTn id="69" presetID="6" presetClass="emph" presetSubtype="0" accel="70000" fill="hold" grpId="0" nodeType="withEffect">
                                  <p:stCondLst>
                                    <p:cond delay="2500"/>
                                  </p:stCondLst>
                                  <p:childTnLst>
                                    <p:animScale>
                                      <p:cBhvr>
                                        <p:cTn id="70" dur="500" fill="hold"/>
                                        <p:tgtEl>
                                          <p:spTgt spid="94"/>
                                        </p:tgtEl>
                                      </p:cBhvr>
                                      <p:by x="1000000" y="1000000"/>
                                    </p:animScale>
                                  </p:childTnLst>
                                </p:cTn>
                              </p:par>
                              <p:par>
                                <p:cTn id="71" presetID="10" presetClass="exit" presetSubtype="0" fill="hold" grpId="2" nodeType="withEffect">
                                  <p:stCondLst>
                                    <p:cond delay="2500"/>
                                  </p:stCondLst>
                                  <p:childTnLst>
                                    <p:animEffect transition="out" filter="fade">
                                      <p:cBhvr>
                                        <p:cTn id="72" dur="500"/>
                                        <p:tgtEl>
                                          <p:spTgt spid="94"/>
                                        </p:tgtEl>
                                      </p:cBhvr>
                                    </p:animEffect>
                                    <p:set>
                                      <p:cBhvr>
                                        <p:cTn id="73" dur="1" fill="hold">
                                          <p:stCondLst>
                                            <p:cond delay="499"/>
                                          </p:stCondLst>
                                        </p:cTn>
                                        <p:tgtEl>
                                          <p:spTgt spid="94"/>
                                        </p:tgtEl>
                                        <p:attrNameLst>
                                          <p:attrName>style.visibility</p:attrName>
                                        </p:attrNameLst>
                                      </p:cBhvr>
                                      <p:to>
                                        <p:strVal val="hidden"/>
                                      </p:to>
                                    </p:set>
                                  </p:childTnLst>
                                </p:cTn>
                              </p:par>
                              <p:par>
                                <p:cTn id="74" presetID="10" presetClass="entr" presetSubtype="0" fill="hold" grpId="1" nodeType="withEffect">
                                  <p:stCondLst>
                                    <p:cond delay="310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200"/>
                                        <p:tgtEl>
                                          <p:spTgt spid="92"/>
                                        </p:tgtEl>
                                      </p:cBhvr>
                                    </p:animEffect>
                                  </p:childTnLst>
                                </p:cTn>
                              </p:par>
                              <p:par>
                                <p:cTn id="77" presetID="6" presetClass="emph" presetSubtype="0" accel="70000" fill="hold" grpId="0" nodeType="withEffect">
                                  <p:stCondLst>
                                    <p:cond delay="3200"/>
                                  </p:stCondLst>
                                  <p:childTnLst>
                                    <p:animScale>
                                      <p:cBhvr>
                                        <p:cTn id="78" dur="500" fill="hold"/>
                                        <p:tgtEl>
                                          <p:spTgt spid="92"/>
                                        </p:tgtEl>
                                      </p:cBhvr>
                                      <p:by x="1000000" y="1000000"/>
                                    </p:animScale>
                                  </p:childTnLst>
                                </p:cTn>
                              </p:par>
                              <p:par>
                                <p:cTn id="79" presetID="10" presetClass="exit" presetSubtype="0" fill="hold" grpId="2" nodeType="withEffect">
                                  <p:stCondLst>
                                    <p:cond delay="3200"/>
                                  </p:stCondLst>
                                  <p:childTnLst>
                                    <p:animEffect transition="out" filter="fade">
                                      <p:cBhvr>
                                        <p:cTn id="80" dur="500"/>
                                        <p:tgtEl>
                                          <p:spTgt spid="92"/>
                                        </p:tgtEl>
                                      </p:cBhvr>
                                    </p:animEffect>
                                    <p:set>
                                      <p:cBhvr>
                                        <p:cTn id="81" dur="1" fill="hold">
                                          <p:stCondLst>
                                            <p:cond delay="499"/>
                                          </p:stCondLst>
                                        </p:cTn>
                                        <p:tgtEl>
                                          <p:spTgt spid="92"/>
                                        </p:tgtEl>
                                        <p:attrNameLst>
                                          <p:attrName>style.visibility</p:attrName>
                                        </p:attrNameLst>
                                      </p:cBhvr>
                                      <p:to>
                                        <p:strVal val="hidden"/>
                                      </p:to>
                                    </p:set>
                                  </p:childTnLst>
                                </p:cTn>
                              </p:par>
                            </p:childTnLst>
                          </p:cTn>
                        </p:par>
                        <p:par>
                          <p:cTn id="82" fill="hold">
                            <p:stCondLst>
                              <p:cond delay="1000"/>
                            </p:stCondLst>
                            <p:childTnLst>
                              <p:par>
                                <p:cTn id="83" presetID="16" presetClass="entr" presetSubtype="21"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arn(inVertical)">
                                      <p:cBhvr>
                                        <p:cTn id="85" dur="500"/>
                                        <p:tgtEl>
                                          <p:spTgt spid="69"/>
                                        </p:tgtEl>
                                      </p:cBhvr>
                                    </p:animEffect>
                                  </p:childTnLst>
                                </p:cTn>
                              </p:par>
                            </p:childTnLst>
                          </p:cTn>
                        </p:par>
                        <p:par>
                          <p:cTn id="86" fill="hold">
                            <p:stCondLst>
                              <p:cond delay="1500"/>
                            </p:stCondLst>
                            <p:childTnLst>
                              <p:par>
                                <p:cTn id="87" presetID="23" presetClass="entr" presetSubtype="528" fill="hold"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 calcmode="lin" valueType="num">
                                      <p:cBhvr>
                                        <p:cTn id="91" dur="500" fill="hold"/>
                                        <p:tgtEl>
                                          <p:spTgt spid="96"/>
                                        </p:tgtEl>
                                        <p:attrNameLst>
                                          <p:attrName>ppt_x</p:attrName>
                                        </p:attrNameLst>
                                      </p:cBhvr>
                                      <p:tavLst>
                                        <p:tav tm="0">
                                          <p:val>
                                            <p:fltVal val="0.5"/>
                                          </p:val>
                                        </p:tav>
                                        <p:tav tm="100000">
                                          <p:val>
                                            <p:strVal val="#ppt_x"/>
                                          </p:val>
                                        </p:tav>
                                      </p:tavLst>
                                    </p:anim>
                                    <p:anim calcmode="lin" valueType="num">
                                      <p:cBhvr>
                                        <p:cTn id="92" dur="500" fill="hold"/>
                                        <p:tgtEl>
                                          <p:spTgt spid="96"/>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9"/>
                                        </p:tgtEl>
                                        <p:attrNameLst>
                                          <p:attrName>style.visibility</p:attrName>
                                        </p:attrNameLst>
                                      </p:cBhvr>
                                      <p:to>
                                        <p:strVal val="visible"/>
                                      </p:to>
                                    </p:set>
                                    <p:anim calcmode="lin" valueType="num">
                                      <p:cBhvr>
                                        <p:cTn id="95" dur="500" fill="hold"/>
                                        <p:tgtEl>
                                          <p:spTgt spid="99"/>
                                        </p:tgtEl>
                                        <p:attrNameLst>
                                          <p:attrName>ppt_w</p:attrName>
                                        </p:attrNameLst>
                                      </p:cBhvr>
                                      <p:tavLst>
                                        <p:tav tm="0">
                                          <p:val>
                                            <p:fltVal val="0"/>
                                          </p:val>
                                        </p:tav>
                                        <p:tav tm="100000">
                                          <p:val>
                                            <p:strVal val="#ppt_w"/>
                                          </p:val>
                                        </p:tav>
                                      </p:tavLst>
                                    </p:anim>
                                    <p:anim calcmode="lin" valueType="num">
                                      <p:cBhvr>
                                        <p:cTn id="96" dur="500" fill="hold"/>
                                        <p:tgtEl>
                                          <p:spTgt spid="99"/>
                                        </p:tgtEl>
                                        <p:attrNameLst>
                                          <p:attrName>ppt_h</p:attrName>
                                        </p:attrNameLst>
                                      </p:cBhvr>
                                      <p:tavLst>
                                        <p:tav tm="0">
                                          <p:val>
                                            <p:fltVal val="0"/>
                                          </p:val>
                                        </p:tav>
                                        <p:tav tm="100000">
                                          <p:val>
                                            <p:strVal val="#ppt_h"/>
                                          </p:val>
                                        </p:tav>
                                      </p:tavLst>
                                    </p:anim>
                                    <p:anim calcmode="lin" valueType="num">
                                      <p:cBhvr>
                                        <p:cTn id="97" dur="500" fill="hold"/>
                                        <p:tgtEl>
                                          <p:spTgt spid="99"/>
                                        </p:tgtEl>
                                        <p:attrNameLst>
                                          <p:attrName>ppt_x</p:attrName>
                                        </p:attrNameLst>
                                      </p:cBhvr>
                                      <p:tavLst>
                                        <p:tav tm="0">
                                          <p:val>
                                            <p:fltVal val="0.5"/>
                                          </p:val>
                                        </p:tav>
                                        <p:tav tm="100000">
                                          <p:val>
                                            <p:strVal val="#ppt_x"/>
                                          </p:val>
                                        </p:tav>
                                      </p:tavLst>
                                    </p:anim>
                                    <p:anim calcmode="lin" valueType="num">
                                      <p:cBhvr>
                                        <p:cTn id="98" dur="500" fill="hold"/>
                                        <p:tgtEl>
                                          <p:spTgt spid="99"/>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700"/>
                                  </p:stCondLst>
                                  <p:childTnLst>
                                    <p:set>
                                      <p:cBhvr>
                                        <p:cTn id="100" dur="1" fill="hold">
                                          <p:stCondLst>
                                            <p:cond delay="0"/>
                                          </p:stCondLst>
                                        </p:cTn>
                                        <p:tgtEl>
                                          <p:spTgt spid="102"/>
                                        </p:tgtEl>
                                        <p:attrNameLst>
                                          <p:attrName>style.visibility</p:attrName>
                                        </p:attrNameLst>
                                      </p:cBhvr>
                                      <p:to>
                                        <p:strVal val="visible"/>
                                      </p:to>
                                    </p:set>
                                    <p:anim calcmode="lin" valueType="num">
                                      <p:cBhvr>
                                        <p:cTn id="101" dur="500" fill="hold"/>
                                        <p:tgtEl>
                                          <p:spTgt spid="102"/>
                                        </p:tgtEl>
                                        <p:attrNameLst>
                                          <p:attrName>ppt_w</p:attrName>
                                        </p:attrNameLst>
                                      </p:cBhvr>
                                      <p:tavLst>
                                        <p:tav tm="0">
                                          <p:val>
                                            <p:fltVal val="0"/>
                                          </p:val>
                                        </p:tav>
                                        <p:tav tm="100000">
                                          <p:val>
                                            <p:strVal val="#ppt_w"/>
                                          </p:val>
                                        </p:tav>
                                      </p:tavLst>
                                    </p:anim>
                                    <p:anim calcmode="lin" valueType="num">
                                      <p:cBhvr>
                                        <p:cTn id="102" dur="500" fill="hold"/>
                                        <p:tgtEl>
                                          <p:spTgt spid="102"/>
                                        </p:tgtEl>
                                        <p:attrNameLst>
                                          <p:attrName>ppt_h</p:attrName>
                                        </p:attrNameLst>
                                      </p:cBhvr>
                                      <p:tavLst>
                                        <p:tav tm="0">
                                          <p:val>
                                            <p:fltVal val="0"/>
                                          </p:val>
                                        </p:tav>
                                        <p:tav tm="100000">
                                          <p:val>
                                            <p:strVal val="#ppt_h"/>
                                          </p:val>
                                        </p:tav>
                                      </p:tavLst>
                                    </p:anim>
                                    <p:anim calcmode="lin" valueType="num">
                                      <p:cBhvr>
                                        <p:cTn id="103" dur="500" fill="hold"/>
                                        <p:tgtEl>
                                          <p:spTgt spid="102"/>
                                        </p:tgtEl>
                                        <p:attrNameLst>
                                          <p:attrName>ppt_x</p:attrName>
                                        </p:attrNameLst>
                                      </p:cBhvr>
                                      <p:tavLst>
                                        <p:tav tm="0">
                                          <p:val>
                                            <p:fltVal val="0.5"/>
                                          </p:val>
                                        </p:tav>
                                        <p:tav tm="100000">
                                          <p:val>
                                            <p:strVal val="#ppt_x"/>
                                          </p:val>
                                        </p:tav>
                                      </p:tavLst>
                                    </p:anim>
                                    <p:anim calcmode="lin" valueType="num">
                                      <p:cBhvr>
                                        <p:cTn id="104" dur="500" fill="hold"/>
                                        <p:tgtEl>
                                          <p:spTgt spid="102"/>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300"/>
                                  </p:stCondLst>
                                  <p:childTnLst>
                                    <p:set>
                                      <p:cBhvr>
                                        <p:cTn id="106" dur="1" fill="hold">
                                          <p:stCondLst>
                                            <p:cond delay="0"/>
                                          </p:stCondLst>
                                        </p:cTn>
                                        <p:tgtEl>
                                          <p:spTgt spid="105"/>
                                        </p:tgtEl>
                                        <p:attrNameLst>
                                          <p:attrName>style.visibility</p:attrName>
                                        </p:attrNameLst>
                                      </p:cBhvr>
                                      <p:to>
                                        <p:strVal val="visible"/>
                                      </p:to>
                                    </p:set>
                                    <p:anim calcmode="lin" valueType="num">
                                      <p:cBhvr>
                                        <p:cTn id="107" dur="500" fill="hold"/>
                                        <p:tgtEl>
                                          <p:spTgt spid="105"/>
                                        </p:tgtEl>
                                        <p:attrNameLst>
                                          <p:attrName>ppt_w</p:attrName>
                                        </p:attrNameLst>
                                      </p:cBhvr>
                                      <p:tavLst>
                                        <p:tav tm="0">
                                          <p:val>
                                            <p:fltVal val="0"/>
                                          </p:val>
                                        </p:tav>
                                        <p:tav tm="100000">
                                          <p:val>
                                            <p:strVal val="#ppt_w"/>
                                          </p:val>
                                        </p:tav>
                                      </p:tavLst>
                                    </p:anim>
                                    <p:anim calcmode="lin" valueType="num">
                                      <p:cBhvr>
                                        <p:cTn id="108" dur="500" fill="hold"/>
                                        <p:tgtEl>
                                          <p:spTgt spid="105"/>
                                        </p:tgtEl>
                                        <p:attrNameLst>
                                          <p:attrName>ppt_h</p:attrName>
                                        </p:attrNameLst>
                                      </p:cBhvr>
                                      <p:tavLst>
                                        <p:tav tm="0">
                                          <p:val>
                                            <p:fltVal val="0"/>
                                          </p:val>
                                        </p:tav>
                                        <p:tav tm="100000">
                                          <p:val>
                                            <p:strVal val="#ppt_h"/>
                                          </p:val>
                                        </p:tav>
                                      </p:tavLst>
                                    </p:anim>
                                    <p:anim calcmode="lin" valueType="num">
                                      <p:cBhvr>
                                        <p:cTn id="109" dur="500" fill="hold"/>
                                        <p:tgtEl>
                                          <p:spTgt spid="105"/>
                                        </p:tgtEl>
                                        <p:attrNameLst>
                                          <p:attrName>ppt_x</p:attrName>
                                        </p:attrNameLst>
                                      </p:cBhvr>
                                      <p:tavLst>
                                        <p:tav tm="0">
                                          <p:val>
                                            <p:fltVal val="0.5"/>
                                          </p:val>
                                        </p:tav>
                                        <p:tav tm="100000">
                                          <p:val>
                                            <p:strVal val="#ppt_x"/>
                                          </p:val>
                                        </p:tav>
                                      </p:tavLst>
                                    </p:anim>
                                    <p:anim calcmode="lin" valueType="num">
                                      <p:cBhvr>
                                        <p:cTn id="110" dur="500" fill="hold"/>
                                        <p:tgtEl>
                                          <p:spTgt spid="105"/>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100"/>
                                  </p:stCondLst>
                                  <p:childTnLst>
                                    <p:set>
                                      <p:cBhvr>
                                        <p:cTn id="112" dur="1" fill="hold">
                                          <p:stCondLst>
                                            <p:cond delay="0"/>
                                          </p:stCondLst>
                                        </p:cTn>
                                        <p:tgtEl>
                                          <p:spTgt spid="108"/>
                                        </p:tgtEl>
                                        <p:attrNameLst>
                                          <p:attrName>style.visibility</p:attrName>
                                        </p:attrNameLst>
                                      </p:cBhvr>
                                      <p:to>
                                        <p:strVal val="visible"/>
                                      </p:to>
                                    </p:set>
                                    <p:anim calcmode="lin" valueType="num">
                                      <p:cBhvr>
                                        <p:cTn id="113" dur="500" fill="hold"/>
                                        <p:tgtEl>
                                          <p:spTgt spid="108"/>
                                        </p:tgtEl>
                                        <p:attrNameLst>
                                          <p:attrName>ppt_w</p:attrName>
                                        </p:attrNameLst>
                                      </p:cBhvr>
                                      <p:tavLst>
                                        <p:tav tm="0">
                                          <p:val>
                                            <p:fltVal val="0"/>
                                          </p:val>
                                        </p:tav>
                                        <p:tav tm="100000">
                                          <p:val>
                                            <p:strVal val="#ppt_w"/>
                                          </p:val>
                                        </p:tav>
                                      </p:tavLst>
                                    </p:anim>
                                    <p:anim calcmode="lin" valueType="num">
                                      <p:cBhvr>
                                        <p:cTn id="114" dur="500" fill="hold"/>
                                        <p:tgtEl>
                                          <p:spTgt spid="108"/>
                                        </p:tgtEl>
                                        <p:attrNameLst>
                                          <p:attrName>ppt_h</p:attrName>
                                        </p:attrNameLst>
                                      </p:cBhvr>
                                      <p:tavLst>
                                        <p:tav tm="0">
                                          <p:val>
                                            <p:fltVal val="0"/>
                                          </p:val>
                                        </p:tav>
                                        <p:tav tm="100000">
                                          <p:val>
                                            <p:strVal val="#ppt_h"/>
                                          </p:val>
                                        </p:tav>
                                      </p:tavLst>
                                    </p:anim>
                                    <p:anim calcmode="lin" valueType="num">
                                      <p:cBhvr>
                                        <p:cTn id="115" dur="500" fill="hold"/>
                                        <p:tgtEl>
                                          <p:spTgt spid="108"/>
                                        </p:tgtEl>
                                        <p:attrNameLst>
                                          <p:attrName>ppt_x</p:attrName>
                                        </p:attrNameLst>
                                      </p:cBhvr>
                                      <p:tavLst>
                                        <p:tav tm="0">
                                          <p:val>
                                            <p:fltVal val="0.5"/>
                                          </p:val>
                                        </p:tav>
                                        <p:tav tm="100000">
                                          <p:val>
                                            <p:strVal val="#ppt_x"/>
                                          </p:val>
                                        </p:tav>
                                      </p:tavLst>
                                    </p:anim>
                                    <p:anim calcmode="lin" valueType="num">
                                      <p:cBhvr>
                                        <p:cTn id="116" dur="500" fill="hold"/>
                                        <p:tgtEl>
                                          <p:spTgt spid="108"/>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600"/>
                                  </p:stCondLst>
                                  <p:childTnLst>
                                    <p:set>
                                      <p:cBhvr>
                                        <p:cTn id="118" dur="1" fill="hold">
                                          <p:stCondLst>
                                            <p:cond delay="0"/>
                                          </p:stCondLst>
                                        </p:cTn>
                                        <p:tgtEl>
                                          <p:spTgt spid="111"/>
                                        </p:tgtEl>
                                        <p:attrNameLst>
                                          <p:attrName>style.visibility</p:attrName>
                                        </p:attrNameLst>
                                      </p:cBhvr>
                                      <p:to>
                                        <p:strVal val="visible"/>
                                      </p:to>
                                    </p:set>
                                    <p:anim calcmode="lin" valueType="num">
                                      <p:cBhvr>
                                        <p:cTn id="119" dur="500" fill="hold"/>
                                        <p:tgtEl>
                                          <p:spTgt spid="111"/>
                                        </p:tgtEl>
                                        <p:attrNameLst>
                                          <p:attrName>ppt_w</p:attrName>
                                        </p:attrNameLst>
                                      </p:cBhvr>
                                      <p:tavLst>
                                        <p:tav tm="0">
                                          <p:val>
                                            <p:fltVal val="0"/>
                                          </p:val>
                                        </p:tav>
                                        <p:tav tm="100000">
                                          <p:val>
                                            <p:strVal val="#ppt_w"/>
                                          </p:val>
                                        </p:tav>
                                      </p:tavLst>
                                    </p:anim>
                                    <p:anim calcmode="lin" valueType="num">
                                      <p:cBhvr>
                                        <p:cTn id="120" dur="500" fill="hold"/>
                                        <p:tgtEl>
                                          <p:spTgt spid="111"/>
                                        </p:tgtEl>
                                        <p:attrNameLst>
                                          <p:attrName>ppt_h</p:attrName>
                                        </p:attrNameLst>
                                      </p:cBhvr>
                                      <p:tavLst>
                                        <p:tav tm="0">
                                          <p:val>
                                            <p:fltVal val="0"/>
                                          </p:val>
                                        </p:tav>
                                        <p:tav tm="100000">
                                          <p:val>
                                            <p:strVal val="#ppt_h"/>
                                          </p:val>
                                        </p:tav>
                                      </p:tavLst>
                                    </p:anim>
                                    <p:anim calcmode="lin" valueType="num">
                                      <p:cBhvr>
                                        <p:cTn id="121" dur="500" fill="hold"/>
                                        <p:tgtEl>
                                          <p:spTgt spid="111"/>
                                        </p:tgtEl>
                                        <p:attrNameLst>
                                          <p:attrName>ppt_x</p:attrName>
                                        </p:attrNameLst>
                                      </p:cBhvr>
                                      <p:tavLst>
                                        <p:tav tm="0">
                                          <p:val>
                                            <p:fltVal val="0.5"/>
                                          </p:val>
                                        </p:tav>
                                        <p:tav tm="100000">
                                          <p:val>
                                            <p:strVal val="#ppt_x"/>
                                          </p:val>
                                        </p:tav>
                                      </p:tavLst>
                                    </p:anim>
                                    <p:anim calcmode="lin" valueType="num">
                                      <p:cBhvr>
                                        <p:cTn id="122" dur="500" fill="hold"/>
                                        <p:tgtEl>
                                          <p:spTgt spid="111"/>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300"/>
                                  </p:stCondLst>
                                  <p:childTnLst>
                                    <p:set>
                                      <p:cBhvr>
                                        <p:cTn id="124" dur="1" fill="hold">
                                          <p:stCondLst>
                                            <p:cond delay="0"/>
                                          </p:stCondLst>
                                        </p:cTn>
                                        <p:tgtEl>
                                          <p:spTgt spid="114"/>
                                        </p:tgtEl>
                                        <p:attrNameLst>
                                          <p:attrName>style.visibility</p:attrName>
                                        </p:attrNameLst>
                                      </p:cBhvr>
                                      <p:to>
                                        <p:strVal val="visible"/>
                                      </p:to>
                                    </p:set>
                                    <p:anim calcmode="lin" valueType="num">
                                      <p:cBhvr>
                                        <p:cTn id="125" dur="500" fill="hold"/>
                                        <p:tgtEl>
                                          <p:spTgt spid="114"/>
                                        </p:tgtEl>
                                        <p:attrNameLst>
                                          <p:attrName>ppt_w</p:attrName>
                                        </p:attrNameLst>
                                      </p:cBhvr>
                                      <p:tavLst>
                                        <p:tav tm="0">
                                          <p:val>
                                            <p:fltVal val="0"/>
                                          </p:val>
                                        </p:tav>
                                        <p:tav tm="100000">
                                          <p:val>
                                            <p:strVal val="#ppt_w"/>
                                          </p:val>
                                        </p:tav>
                                      </p:tavLst>
                                    </p:anim>
                                    <p:anim calcmode="lin" valueType="num">
                                      <p:cBhvr>
                                        <p:cTn id="126" dur="500" fill="hold"/>
                                        <p:tgtEl>
                                          <p:spTgt spid="114"/>
                                        </p:tgtEl>
                                        <p:attrNameLst>
                                          <p:attrName>ppt_h</p:attrName>
                                        </p:attrNameLst>
                                      </p:cBhvr>
                                      <p:tavLst>
                                        <p:tav tm="0">
                                          <p:val>
                                            <p:fltVal val="0"/>
                                          </p:val>
                                        </p:tav>
                                        <p:tav tm="100000">
                                          <p:val>
                                            <p:strVal val="#ppt_h"/>
                                          </p:val>
                                        </p:tav>
                                      </p:tavLst>
                                    </p:anim>
                                    <p:anim calcmode="lin" valueType="num">
                                      <p:cBhvr>
                                        <p:cTn id="127" dur="500" fill="hold"/>
                                        <p:tgtEl>
                                          <p:spTgt spid="114"/>
                                        </p:tgtEl>
                                        <p:attrNameLst>
                                          <p:attrName>ppt_x</p:attrName>
                                        </p:attrNameLst>
                                      </p:cBhvr>
                                      <p:tavLst>
                                        <p:tav tm="0">
                                          <p:val>
                                            <p:fltVal val="0.5"/>
                                          </p:val>
                                        </p:tav>
                                        <p:tav tm="100000">
                                          <p:val>
                                            <p:strVal val="#ppt_x"/>
                                          </p:val>
                                        </p:tav>
                                      </p:tavLst>
                                    </p:anim>
                                    <p:anim calcmode="lin" valueType="num">
                                      <p:cBhvr>
                                        <p:cTn id="128" dur="500" fill="hold"/>
                                        <p:tgtEl>
                                          <p:spTgt spid="114"/>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300"/>
                                  </p:stCondLst>
                                  <p:childTnLst>
                                    <p:set>
                                      <p:cBhvr>
                                        <p:cTn id="130" dur="1" fill="hold">
                                          <p:stCondLst>
                                            <p:cond delay="0"/>
                                          </p:stCondLst>
                                        </p:cTn>
                                        <p:tgtEl>
                                          <p:spTgt spid="117"/>
                                        </p:tgtEl>
                                        <p:attrNameLst>
                                          <p:attrName>style.visibility</p:attrName>
                                        </p:attrNameLst>
                                      </p:cBhvr>
                                      <p:to>
                                        <p:strVal val="visible"/>
                                      </p:to>
                                    </p:set>
                                    <p:anim calcmode="lin" valueType="num">
                                      <p:cBhvr>
                                        <p:cTn id="131" dur="500" fill="hold"/>
                                        <p:tgtEl>
                                          <p:spTgt spid="117"/>
                                        </p:tgtEl>
                                        <p:attrNameLst>
                                          <p:attrName>ppt_w</p:attrName>
                                        </p:attrNameLst>
                                      </p:cBhvr>
                                      <p:tavLst>
                                        <p:tav tm="0">
                                          <p:val>
                                            <p:fltVal val="0"/>
                                          </p:val>
                                        </p:tav>
                                        <p:tav tm="100000">
                                          <p:val>
                                            <p:strVal val="#ppt_w"/>
                                          </p:val>
                                        </p:tav>
                                      </p:tavLst>
                                    </p:anim>
                                    <p:anim calcmode="lin" valueType="num">
                                      <p:cBhvr>
                                        <p:cTn id="132" dur="500" fill="hold"/>
                                        <p:tgtEl>
                                          <p:spTgt spid="117"/>
                                        </p:tgtEl>
                                        <p:attrNameLst>
                                          <p:attrName>ppt_h</p:attrName>
                                        </p:attrNameLst>
                                      </p:cBhvr>
                                      <p:tavLst>
                                        <p:tav tm="0">
                                          <p:val>
                                            <p:fltVal val="0"/>
                                          </p:val>
                                        </p:tav>
                                        <p:tav tm="100000">
                                          <p:val>
                                            <p:strVal val="#ppt_h"/>
                                          </p:val>
                                        </p:tav>
                                      </p:tavLst>
                                    </p:anim>
                                    <p:anim calcmode="lin" valueType="num">
                                      <p:cBhvr>
                                        <p:cTn id="133" dur="500" fill="hold"/>
                                        <p:tgtEl>
                                          <p:spTgt spid="117"/>
                                        </p:tgtEl>
                                        <p:attrNameLst>
                                          <p:attrName>ppt_x</p:attrName>
                                        </p:attrNameLst>
                                      </p:cBhvr>
                                      <p:tavLst>
                                        <p:tav tm="0">
                                          <p:val>
                                            <p:fltVal val="0.5"/>
                                          </p:val>
                                        </p:tav>
                                        <p:tav tm="100000">
                                          <p:val>
                                            <p:strVal val="#ppt_x"/>
                                          </p:val>
                                        </p:tav>
                                      </p:tavLst>
                                    </p:anim>
                                    <p:anim calcmode="lin" valueType="num">
                                      <p:cBhvr>
                                        <p:cTn id="134" dur="500" fill="hold"/>
                                        <p:tgtEl>
                                          <p:spTgt spid="117"/>
                                        </p:tgtEl>
                                        <p:attrNameLst>
                                          <p:attrName>ppt_y</p:attrName>
                                        </p:attrNameLst>
                                      </p:cBhvr>
                                      <p:tavLst>
                                        <p:tav tm="0">
                                          <p:val>
                                            <p:fltVal val="0.5"/>
                                          </p:val>
                                        </p:tav>
                                        <p:tav tm="100000">
                                          <p:val>
                                            <p:strVal val="#ppt_y"/>
                                          </p:val>
                                        </p:tav>
                                      </p:tavLst>
                                    </p:anim>
                                  </p:childTnLst>
                                </p:cTn>
                              </p:par>
                              <p:par>
                                <p:cTn id="135" presetID="23" presetClass="entr" presetSubtype="528" fill="hold" nodeType="withEffect">
                                  <p:stCondLst>
                                    <p:cond delay="600"/>
                                  </p:stCondLst>
                                  <p:childTnLst>
                                    <p:set>
                                      <p:cBhvr>
                                        <p:cTn id="136" dur="1" fill="hold">
                                          <p:stCondLst>
                                            <p:cond delay="0"/>
                                          </p:stCondLst>
                                        </p:cTn>
                                        <p:tgtEl>
                                          <p:spTgt spid="120"/>
                                        </p:tgtEl>
                                        <p:attrNameLst>
                                          <p:attrName>style.visibility</p:attrName>
                                        </p:attrNameLst>
                                      </p:cBhvr>
                                      <p:to>
                                        <p:strVal val="visible"/>
                                      </p:to>
                                    </p:set>
                                    <p:anim calcmode="lin" valueType="num">
                                      <p:cBhvr>
                                        <p:cTn id="137" dur="500" fill="hold"/>
                                        <p:tgtEl>
                                          <p:spTgt spid="120"/>
                                        </p:tgtEl>
                                        <p:attrNameLst>
                                          <p:attrName>ppt_w</p:attrName>
                                        </p:attrNameLst>
                                      </p:cBhvr>
                                      <p:tavLst>
                                        <p:tav tm="0">
                                          <p:val>
                                            <p:fltVal val="0"/>
                                          </p:val>
                                        </p:tav>
                                        <p:tav tm="100000">
                                          <p:val>
                                            <p:strVal val="#ppt_w"/>
                                          </p:val>
                                        </p:tav>
                                      </p:tavLst>
                                    </p:anim>
                                    <p:anim calcmode="lin" valueType="num">
                                      <p:cBhvr>
                                        <p:cTn id="138" dur="500" fill="hold"/>
                                        <p:tgtEl>
                                          <p:spTgt spid="120"/>
                                        </p:tgtEl>
                                        <p:attrNameLst>
                                          <p:attrName>ppt_h</p:attrName>
                                        </p:attrNameLst>
                                      </p:cBhvr>
                                      <p:tavLst>
                                        <p:tav tm="0">
                                          <p:val>
                                            <p:fltVal val="0"/>
                                          </p:val>
                                        </p:tav>
                                        <p:tav tm="100000">
                                          <p:val>
                                            <p:strVal val="#ppt_h"/>
                                          </p:val>
                                        </p:tav>
                                      </p:tavLst>
                                    </p:anim>
                                    <p:anim calcmode="lin" valueType="num">
                                      <p:cBhvr>
                                        <p:cTn id="139" dur="500" fill="hold"/>
                                        <p:tgtEl>
                                          <p:spTgt spid="120"/>
                                        </p:tgtEl>
                                        <p:attrNameLst>
                                          <p:attrName>ppt_x</p:attrName>
                                        </p:attrNameLst>
                                      </p:cBhvr>
                                      <p:tavLst>
                                        <p:tav tm="0">
                                          <p:val>
                                            <p:fltVal val="0.5"/>
                                          </p:val>
                                        </p:tav>
                                        <p:tav tm="100000">
                                          <p:val>
                                            <p:strVal val="#ppt_x"/>
                                          </p:val>
                                        </p:tav>
                                      </p:tavLst>
                                    </p:anim>
                                    <p:anim calcmode="lin" valueType="num">
                                      <p:cBhvr>
                                        <p:cTn id="140" dur="500" fill="hold"/>
                                        <p:tgtEl>
                                          <p:spTgt spid="120"/>
                                        </p:tgtEl>
                                        <p:attrNameLst>
                                          <p:attrName>ppt_y</p:attrName>
                                        </p:attrNameLst>
                                      </p:cBhvr>
                                      <p:tavLst>
                                        <p:tav tm="0">
                                          <p:val>
                                            <p:fltVal val="0.5"/>
                                          </p:val>
                                        </p:tav>
                                        <p:tav tm="100000">
                                          <p:val>
                                            <p:strVal val="#ppt_y"/>
                                          </p:val>
                                        </p:tav>
                                      </p:tavLst>
                                    </p:anim>
                                  </p:childTnLst>
                                </p:cTn>
                              </p:par>
                              <p:par>
                                <p:cTn id="141" presetID="23" presetClass="entr" presetSubtype="528" fill="hold" nodeType="withEffect">
                                  <p:stCondLst>
                                    <p:cond delay="600"/>
                                  </p:stCondLst>
                                  <p:childTnLst>
                                    <p:set>
                                      <p:cBhvr>
                                        <p:cTn id="142" dur="1" fill="hold">
                                          <p:stCondLst>
                                            <p:cond delay="0"/>
                                          </p:stCondLst>
                                        </p:cTn>
                                        <p:tgtEl>
                                          <p:spTgt spid="123"/>
                                        </p:tgtEl>
                                        <p:attrNameLst>
                                          <p:attrName>style.visibility</p:attrName>
                                        </p:attrNameLst>
                                      </p:cBhvr>
                                      <p:to>
                                        <p:strVal val="visible"/>
                                      </p:to>
                                    </p:set>
                                    <p:anim calcmode="lin" valueType="num">
                                      <p:cBhvr>
                                        <p:cTn id="143" dur="500" fill="hold"/>
                                        <p:tgtEl>
                                          <p:spTgt spid="123"/>
                                        </p:tgtEl>
                                        <p:attrNameLst>
                                          <p:attrName>ppt_w</p:attrName>
                                        </p:attrNameLst>
                                      </p:cBhvr>
                                      <p:tavLst>
                                        <p:tav tm="0">
                                          <p:val>
                                            <p:fltVal val="0"/>
                                          </p:val>
                                        </p:tav>
                                        <p:tav tm="100000">
                                          <p:val>
                                            <p:strVal val="#ppt_w"/>
                                          </p:val>
                                        </p:tav>
                                      </p:tavLst>
                                    </p:anim>
                                    <p:anim calcmode="lin" valueType="num">
                                      <p:cBhvr>
                                        <p:cTn id="144" dur="500" fill="hold"/>
                                        <p:tgtEl>
                                          <p:spTgt spid="123"/>
                                        </p:tgtEl>
                                        <p:attrNameLst>
                                          <p:attrName>ppt_h</p:attrName>
                                        </p:attrNameLst>
                                      </p:cBhvr>
                                      <p:tavLst>
                                        <p:tav tm="0">
                                          <p:val>
                                            <p:fltVal val="0"/>
                                          </p:val>
                                        </p:tav>
                                        <p:tav tm="100000">
                                          <p:val>
                                            <p:strVal val="#ppt_h"/>
                                          </p:val>
                                        </p:tav>
                                      </p:tavLst>
                                    </p:anim>
                                    <p:anim calcmode="lin" valueType="num">
                                      <p:cBhvr>
                                        <p:cTn id="145" dur="500" fill="hold"/>
                                        <p:tgtEl>
                                          <p:spTgt spid="123"/>
                                        </p:tgtEl>
                                        <p:attrNameLst>
                                          <p:attrName>ppt_x</p:attrName>
                                        </p:attrNameLst>
                                      </p:cBhvr>
                                      <p:tavLst>
                                        <p:tav tm="0">
                                          <p:val>
                                            <p:fltVal val="0.5"/>
                                          </p:val>
                                        </p:tav>
                                        <p:tav tm="100000">
                                          <p:val>
                                            <p:strVal val="#ppt_x"/>
                                          </p:val>
                                        </p:tav>
                                      </p:tavLst>
                                    </p:anim>
                                    <p:anim calcmode="lin" valueType="num">
                                      <p:cBhvr>
                                        <p:cTn id="146" dur="500" fill="hold"/>
                                        <p:tgtEl>
                                          <p:spTgt spid="123"/>
                                        </p:tgtEl>
                                        <p:attrNameLst>
                                          <p:attrName>ppt_y</p:attrName>
                                        </p:attrNameLst>
                                      </p:cBhvr>
                                      <p:tavLst>
                                        <p:tav tm="0">
                                          <p:val>
                                            <p:fltVal val="0.5"/>
                                          </p:val>
                                        </p:tav>
                                        <p:tav tm="100000">
                                          <p:val>
                                            <p:strVal val="#ppt_y"/>
                                          </p:val>
                                        </p:tav>
                                      </p:tavLst>
                                    </p:anim>
                                  </p:childTnLst>
                                </p:cTn>
                              </p:par>
                              <p:par>
                                <p:cTn id="147" presetID="23" presetClass="entr" presetSubtype="528" fill="hold" nodeType="withEffect">
                                  <p:stCondLst>
                                    <p:cond delay="30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500" fill="hold"/>
                                        <p:tgtEl>
                                          <p:spTgt spid="126"/>
                                        </p:tgtEl>
                                        <p:attrNameLst>
                                          <p:attrName>ppt_w</p:attrName>
                                        </p:attrNameLst>
                                      </p:cBhvr>
                                      <p:tavLst>
                                        <p:tav tm="0">
                                          <p:val>
                                            <p:fltVal val="0"/>
                                          </p:val>
                                        </p:tav>
                                        <p:tav tm="100000">
                                          <p:val>
                                            <p:strVal val="#ppt_w"/>
                                          </p:val>
                                        </p:tav>
                                      </p:tavLst>
                                    </p:anim>
                                    <p:anim calcmode="lin" valueType="num">
                                      <p:cBhvr>
                                        <p:cTn id="150" dur="500" fill="hold"/>
                                        <p:tgtEl>
                                          <p:spTgt spid="126"/>
                                        </p:tgtEl>
                                        <p:attrNameLst>
                                          <p:attrName>ppt_h</p:attrName>
                                        </p:attrNameLst>
                                      </p:cBhvr>
                                      <p:tavLst>
                                        <p:tav tm="0">
                                          <p:val>
                                            <p:fltVal val="0"/>
                                          </p:val>
                                        </p:tav>
                                        <p:tav tm="100000">
                                          <p:val>
                                            <p:strVal val="#ppt_h"/>
                                          </p:val>
                                        </p:tav>
                                      </p:tavLst>
                                    </p:anim>
                                    <p:anim calcmode="lin" valueType="num">
                                      <p:cBhvr>
                                        <p:cTn id="151" dur="500" fill="hold"/>
                                        <p:tgtEl>
                                          <p:spTgt spid="126"/>
                                        </p:tgtEl>
                                        <p:attrNameLst>
                                          <p:attrName>ppt_x</p:attrName>
                                        </p:attrNameLst>
                                      </p:cBhvr>
                                      <p:tavLst>
                                        <p:tav tm="0">
                                          <p:val>
                                            <p:fltVal val="0.5"/>
                                          </p:val>
                                        </p:tav>
                                        <p:tav tm="100000">
                                          <p:val>
                                            <p:strVal val="#ppt_x"/>
                                          </p:val>
                                        </p:tav>
                                      </p:tavLst>
                                    </p:anim>
                                    <p:anim calcmode="lin" valueType="num">
                                      <p:cBhvr>
                                        <p:cTn id="152" dur="500" fill="hold"/>
                                        <p:tgtEl>
                                          <p:spTgt spid="126"/>
                                        </p:tgtEl>
                                        <p:attrNameLst>
                                          <p:attrName>ppt_y</p:attrName>
                                        </p:attrNameLst>
                                      </p:cBhvr>
                                      <p:tavLst>
                                        <p:tav tm="0">
                                          <p:val>
                                            <p:fltVal val="0.5"/>
                                          </p:val>
                                        </p:tav>
                                        <p:tav tm="100000">
                                          <p:val>
                                            <p:strVal val="#ppt_y"/>
                                          </p:val>
                                        </p:tav>
                                      </p:tavLst>
                                    </p:anim>
                                  </p:childTnLst>
                                </p:cTn>
                              </p:par>
                              <p:par>
                                <p:cTn id="153" presetID="23" presetClass="entr" presetSubtype="528" fill="hold" nodeType="withEffect">
                                  <p:stCondLst>
                                    <p:cond delay="600"/>
                                  </p:stCondLst>
                                  <p:childTnLst>
                                    <p:set>
                                      <p:cBhvr>
                                        <p:cTn id="154" dur="1" fill="hold">
                                          <p:stCondLst>
                                            <p:cond delay="0"/>
                                          </p:stCondLst>
                                        </p:cTn>
                                        <p:tgtEl>
                                          <p:spTgt spid="129"/>
                                        </p:tgtEl>
                                        <p:attrNameLst>
                                          <p:attrName>style.visibility</p:attrName>
                                        </p:attrNameLst>
                                      </p:cBhvr>
                                      <p:to>
                                        <p:strVal val="visible"/>
                                      </p:to>
                                    </p:set>
                                    <p:anim calcmode="lin" valueType="num">
                                      <p:cBhvr>
                                        <p:cTn id="155" dur="500" fill="hold"/>
                                        <p:tgtEl>
                                          <p:spTgt spid="129"/>
                                        </p:tgtEl>
                                        <p:attrNameLst>
                                          <p:attrName>ppt_w</p:attrName>
                                        </p:attrNameLst>
                                      </p:cBhvr>
                                      <p:tavLst>
                                        <p:tav tm="0">
                                          <p:val>
                                            <p:fltVal val="0"/>
                                          </p:val>
                                        </p:tav>
                                        <p:tav tm="100000">
                                          <p:val>
                                            <p:strVal val="#ppt_w"/>
                                          </p:val>
                                        </p:tav>
                                      </p:tavLst>
                                    </p:anim>
                                    <p:anim calcmode="lin" valueType="num">
                                      <p:cBhvr>
                                        <p:cTn id="156" dur="500" fill="hold"/>
                                        <p:tgtEl>
                                          <p:spTgt spid="129"/>
                                        </p:tgtEl>
                                        <p:attrNameLst>
                                          <p:attrName>ppt_h</p:attrName>
                                        </p:attrNameLst>
                                      </p:cBhvr>
                                      <p:tavLst>
                                        <p:tav tm="0">
                                          <p:val>
                                            <p:fltVal val="0"/>
                                          </p:val>
                                        </p:tav>
                                        <p:tav tm="100000">
                                          <p:val>
                                            <p:strVal val="#ppt_h"/>
                                          </p:val>
                                        </p:tav>
                                      </p:tavLst>
                                    </p:anim>
                                    <p:anim calcmode="lin" valueType="num">
                                      <p:cBhvr>
                                        <p:cTn id="157" dur="500" fill="hold"/>
                                        <p:tgtEl>
                                          <p:spTgt spid="129"/>
                                        </p:tgtEl>
                                        <p:attrNameLst>
                                          <p:attrName>ppt_x</p:attrName>
                                        </p:attrNameLst>
                                      </p:cBhvr>
                                      <p:tavLst>
                                        <p:tav tm="0">
                                          <p:val>
                                            <p:fltVal val="0.5"/>
                                          </p:val>
                                        </p:tav>
                                        <p:tav tm="100000">
                                          <p:val>
                                            <p:strVal val="#ppt_x"/>
                                          </p:val>
                                        </p:tav>
                                      </p:tavLst>
                                    </p:anim>
                                    <p:anim calcmode="lin" valueType="num">
                                      <p:cBhvr>
                                        <p:cTn id="158" dur="500" fill="hold"/>
                                        <p:tgtEl>
                                          <p:spTgt spid="129"/>
                                        </p:tgtEl>
                                        <p:attrNameLst>
                                          <p:attrName>ppt_y</p:attrName>
                                        </p:attrNameLst>
                                      </p:cBhvr>
                                      <p:tavLst>
                                        <p:tav tm="0">
                                          <p:val>
                                            <p:fltVal val="0.5"/>
                                          </p:val>
                                        </p:tav>
                                        <p:tav tm="100000">
                                          <p:val>
                                            <p:strVal val="#ppt_y"/>
                                          </p:val>
                                        </p:tav>
                                      </p:tavLst>
                                    </p:anim>
                                  </p:childTnLst>
                                </p:cTn>
                              </p:par>
                              <p:par>
                                <p:cTn id="159" presetID="23" presetClass="entr" presetSubtype="528" fill="hold" nodeType="withEffect">
                                  <p:stCondLst>
                                    <p:cond delay="600"/>
                                  </p:stCondLst>
                                  <p:childTnLst>
                                    <p:set>
                                      <p:cBhvr>
                                        <p:cTn id="160" dur="1" fill="hold">
                                          <p:stCondLst>
                                            <p:cond delay="0"/>
                                          </p:stCondLst>
                                        </p:cTn>
                                        <p:tgtEl>
                                          <p:spTgt spid="176"/>
                                        </p:tgtEl>
                                        <p:attrNameLst>
                                          <p:attrName>style.visibility</p:attrName>
                                        </p:attrNameLst>
                                      </p:cBhvr>
                                      <p:to>
                                        <p:strVal val="visible"/>
                                      </p:to>
                                    </p:set>
                                    <p:anim calcmode="lin" valueType="num">
                                      <p:cBhvr>
                                        <p:cTn id="161" dur="500" fill="hold"/>
                                        <p:tgtEl>
                                          <p:spTgt spid="176"/>
                                        </p:tgtEl>
                                        <p:attrNameLst>
                                          <p:attrName>ppt_w</p:attrName>
                                        </p:attrNameLst>
                                      </p:cBhvr>
                                      <p:tavLst>
                                        <p:tav tm="0">
                                          <p:val>
                                            <p:fltVal val="0"/>
                                          </p:val>
                                        </p:tav>
                                        <p:tav tm="100000">
                                          <p:val>
                                            <p:strVal val="#ppt_w"/>
                                          </p:val>
                                        </p:tav>
                                      </p:tavLst>
                                    </p:anim>
                                    <p:anim calcmode="lin" valueType="num">
                                      <p:cBhvr>
                                        <p:cTn id="162" dur="500" fill="hold"/>
                                        <p:tgtEl>
                                          <p:spTgt spid="176"/>
                                        </p:tgtEl>
                                        <p:attrNameLst>
                                          <p:attrName>ppt_h</p:attrName>
                                        </p:attrNameLst>
                                      </p:cBhvr>
                                      <p:tavLst>
                                        <p:tav tm="0">
                                          <p:val>
                                            <p:fltVal val="0"/>
                                          </p:val>
                                        </p:tav>
                                        <p:tav tm="100000">
                                          <p:val>
                                            <p:strVal val="#ppt_h"/>
                                          </p:val>
                                        </p:tav>
                                      </p:tavLst>
                                    </p:anim>
                                    <p:anim calcmode="lin" valueType="num">
                                      <p:cBhvr>
                                        <p:cTn id="163" dur="500" fill="hold"/>
                                        <p:tgtEl>
                                          <p:spTgt spid="176"/>
                                        </p:tgtEl>
                                        <p:attrNameLst>
                                          <p:attrName>ppt_x</p:attrName>
                                        </p:attrNameLst>
                                      </p:cBhvr>
                                      <p:tavLst>
                                        <p:tav tm="0">
                                          <p:val>
                                            <p:fltVal val="0.5"/>
                                          </p:val>
                                        </p:tav>
                                        <p:tav tm="100000">
                                          <p:val>
                                            <p:strVal val="#ppt_x"/>
                                          </p:val>
                                        </p:tav>
                                      </p:tavLst>
                                    </p:anim>
                                    <p:anim calcmode="lin" valueType="num">
                                      <p:cBhvr>
                                        <p:cTn id="164" dur="500" fill="hold"/>
                                        <p:tgtEl>
                                          <p:spTgt spid="176"/>
                                        </p:tgtEl>
                                        <p:attrNameLst>
                                          <p:attrName>ppt_y</p:attrName>
                                        </p:attrNameLst>
                                      </p:cBhvr>
                                      <p:tavLst>
                                        <p:tav tm="0">
                                          <p:val>
                                            <p:fltVal val="0.5"/>
                                          </p:val>
                                        </p:tav>
                                        <p:tav tm="100000">
                                          <p:val>
                                            <p:strVal val="#ppt_y"/>
                                          </p:val>
                                        </p:tav>
                                      </p:tavLst>
                                    </p:anim>
                                  </p:childTnLst>
                                </p:cTn>
                              </p:par>
                              <p:par>
                                <p:cTn id="165" presetID="26" presetClass="emph" presetSubtype="0" repeatCount="3000" fill="hold" nodeType="withEffect">
                                  <p:stCondLst>
                                    <p:cond delay="600"/>
                                  </p:stCondLst>
                                  <p:childTnLst>
                                    <p:animEffect transition="out" filter="fade">
                                      <p:cBhvr>
                                        <p:cTn id="166" dur="500" tmFilter="0, 0; .2, .5; .8, .5; 1, 0"/>
                                        <p:tgtEl>
                                          <p:spTgt spid="96"/>
                                        </p:tgtEl>
                                      </p:cBhvr>
                                    </p:animEffect>
                                    <p:animScale>
                                      <p:cBhvr>
                                        <p:cTn id="167" dur="250" autoRev="1" fill="hold"/>
                                        <p:tgtEl>
                                          <p:spTgt spid="96"/>
                                        </p:tgtEl>
                                      </p:cBhvr>
                                      <p:by x="105000" y="105000"/>
                                    </p:animScale>
                                  </p:childTnLst>
                                </p:cTn>
                              </p:par>
                              <p:par>
                                <p:cTn id="168" presetID="26" presetClass="emph" presetSubtype="0" repeatCount="3000" fill="hold" nodeType="withEffect">
                                  <p:stCondLst>
                                    <p:cond delay="710"/>
                                  </p:stCondLst>
                                  <p:childTnLst>
                                    <p:animEffect transition="out" filter="fade">
                                      <p:cBhvr>
                                        <p:cTn id="169" dur="500" tmFilter="0, 0; .2, .5; .8, .5; 1, 0"/>
                                        <p:tgtEl>
                                          <p:spTgt spid="117"/>
                                        </p:tgtEl>
                                      </p:cBhvr>
                                    </p:animEffect>
                                    <p:animScale>
                                      <p:cBhvr>
                                        <p:cTn id="170" dur="250" autoRev="1" fill="hold"/>
                                        <p:tgtEl>
                                          <p:spTgt spid="117"/>
                                        </p:tgtEl>
                                      </p:cBhvr>
                                      <p:by x="105000" y="105000"/>
                                    </p:animScale>
                                  </p:childTnLst>
                                </p:cTn>
                              </p:par>
                              <p:par>
                                <p:cTn id="171" presetID="26" presetClass="emph" presetSubtype="0" repeatCount="3000" fill="hold" nodeType="withEffect">
                                  <p:stCondLst>
                                    <p:cond delay="410"/>
                                  </p:stCondLst>
                                  <p:childTnLst>
                                    <p:animEffect transition="out" filter="fade">
                                      <p:cBhvr>
                                        <p:cTn id="172" dur="500" tmFilter="0, 0; .2, .5; .8, .5; 1, 0"/>
                                        <p:tgtEl>
                                          <p:spTgt spid="123"/>
                                        </p:tgtEl>
                                      </p:cBhvr>
                                    </p:animEffect>
                                    <p:animScale>
                                      <p:cBhvr>
                                        <p:cTn id="173" dur="250" autoRev="1" fill="hold"/>
                                        <p:tgtEl>
                                          <p:spTgt spid="123"/>
                                        </p:tgtEl>
                                      </p:cBhvr>
                                      <p:by x="105000" y="105000"/>
                                    </p:animScale>
                                  </p:childTnLst>
                                </p:cTn>
                              </p:par>
                              <p:par>
                                <p:cTn id="174" presetID="26" presetClass="emph" presetSubtype="0" repeatCount="3000" fill="hold" nodeType="withEffect">
                                  <p:stCondLst>
                                    <p:cond delay="810"/>
                                  </p:stCondLst>
                                  <p:childTnLst>
                                    <p:animEffect transition="out" filter="fade">
                                      <p:cBhvr>
                                        <p:cTn id="175" dur="500" tmFilter="0, 0; .2, .5; .8, .5; 1, 0"/>
                                        <p:tgtEl>
                                          <p:spTgt spid="126"/>
                                        </p:tgtEl>
                                      </p:cBhvr>
                                    </p:animEffect>
                                    <p:animScale>
                                      <p:cBhvr>
                                        <p:cTn id="176" dur="250" autoRev="1" fill="hold"/>
                                        <p:tgtEl>
                                          <p:spTgt spid="126"/>
                                        </p:tgtEl>
                                      </p:cBhvr>
                                      <p:by x="105000" y="105000"/>
                                    </p:animScale>
                                  </p:childTnLst>
                                </p:cTn>
                              </p:par>
                            </p:childTnLst>
                          </p:cTn>
                        </p:par>
                        <p:par>
                          <p:cTn id="177" fill="hold">
                            <p:stCondLst>
                              <p:cond delay="2000"/>
                            </p:stCondLst>
                            <p:childTnLst>
                              <p:par>
                                <p:cTn id="178" presetID="10" presetClass="entr" presetSubtype="0" fill="hold" grpId="0" nodeType="afterEffect">
                                  <p:stCondLst>
                                    <p:cond delay="0"/>
                                  </p:stCondLst>
                                  <p:childTnLst>
                                    <p:set>
                                      <p:cBhvr>
                                        <p:cTn id="179" dur="1" fill="hold">
                                          <p:stCondLst>
                                            <p:cond delay="0"/>
                                          </p:stCondLst>
                                        </p:cTn>
                                        <p:tgtEl>
                                          <p:spTgt spid="179"/>
                                        </p:tgtEl>
                                        <p:attrNameLst>
                                          <p:attrName>style.visibility</p:attrName>
                                        </p:attrNameLst>
                                      </p:cBhvr>
                                      <p:to>
                                        <p:strVal val="visible"/>
                                      </p:to>
                                    </p:set>
                                    <p:animEffect transition="in" filter="fade">
                                      <p:cBhvr>
                                        <p:cTn id="180"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ldLvl="0" animBg="1"/>
      <p:bldP spid="83" grpId="0" bldLvl="0" animBg="1"/>
      <p:bldP spid="85" grpId="0" bldLvl="0" animBg="1"/>
      <p:bldP spid="86" grpId="0" bldLvl="0" animBg="1"/>
      <p:bldP spid="88" grpId="0" bldLvl="0" animBg="1"/>
      <p:bldP spid="89" grpId="0" bldLvl="0" animBg="1"/>
      <p:bldP spid="90" grpId="0"/>
      <p:bldP spid="91" grpId="1" bldLvl="0" animBg="1"/>
      <p:bldP spid="92" grpId="0" bldLvl="0" animBg="1"/>
      <p:bldP spid="92" grpId="1" bldLvl="0" animBg="1"/>
      <p:bldP spid="92" grpId="2" bldLvl="0" animBg="1"/>
      <p:bldP spid="93" grpId="0"/>
      <p:bldP spid="94" grpId="0" bldLvl="0" animBg="1"/>
      <p:bldP spid="94" grpId="1" bldLvl="0" animBg="1"/>
      <p:bldP spid="94" grpId="2" bldLvl="0" animBg="1"/>
      <p:bldP spid="179" grpId="0"/>
      <p:bldP spid="6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54025" y="261442"/>
            <a:ext cx="9168765" cy="738664"/>
          </a:xfrm>
          <a:prstGeom prst="rect">
            <a:avLst/>
          </a:prstGeom>
          <a:noFill/>
        </p:spPr>
        <p:txBody>
          <a:bodyPr wrap="square" lIns="0" tIns="0" rIns="0" bIns="0" rtlCol="0">
            <a:spAutoFit/>
          </a:bodyPr>
          <a:lstStyle/>
          <a:p>
            <a:pPr algn="ctr"/>
            <a:r>
              <a:rPr lang="en-US" altLang="zh-CN" sz="2400" b="1" dirty="0" smtClean="0">
                <a:solidFill>
                  <a:srgbClr val="C00000"/>
                </a:solidFill>
                <a:latin typeface="微软雅黑" panose="020B0503020204020204" pitchFamily="34" charset="-122"/>
                <a:ea typeface="微软雅黑" panose="020B0503020204020204" pitchFamily="34" charset="-122"/>
              </a:rPr>
              <a:t>Central and local governments set up hundred billion PPP guiding fund in 2016 which will promote trillion capital</a:t>
            </a:r>
          </a:p>
        </p:txBody>
      </p:sp>
      <p:pic>
        <p:nvPicPr>
          <p:cNvPr id="4" name="图片 3" descr="高博智融logo"/>
          <p:cNvPicPr>
            <a:picLocks noChangeAspect="1"/>
          </p:cNvPicPr>
          <p:nvPr/>
        </p:nvPicPr>
        <p:blipFill>
          <a:blip r:embed="rId2" cstate="print"/>
          <a:stretch>
            <a:fillRect/>
          </a:stretch>
        </p:blipFill>
        <p:spPr>
          <a:xfrm>
            <a:off x="9839622" y="255151"/>
            <a:ext cx="1838325" cy="762635"/>
          </a:xfrm>
          <a:prstGeom prst="rect">
            <a:avLst/>
          </a:prstGeom>
        </p:spPr>
      </p:pic>
      <p:sp>
        <p:nvSpPr>
          <p:cNvPr id="3" name="文本框 2"/>
          <p:cNvSpPr txBox="1"/>
          <p:nvPr/>
        </p:nvSpPr>
        <p:spPr>
          <a:xfrm>
            <a:off x="622598" y="1271905"/>
            <a:ext cx="11369377" cy="4001095"/>
          </a:xfrm>
          <a:prstGeom prst="rect">
            <a:avLst/>
          </a:prstGeom>
          <a:noFill/>
        </p:spPr>
        <p:txBody>
          <a:bodyPr wrap="square" lIns="0" tIns="0" rIns="0" bIns="0" rtlCol="0" anchor="t">
            <a:spAutoFit/>
          </a:bodyPr>
          <a:lstStyle/>
          <a:p>
            <a:pPr eaLnBrk="0" hangingPunct="0">
              <a:buFont typeface="Arial" panose="020B0604020202020204" pitchFamily="34" charset="0"/>
              <a:buChar char="•"/>
            </a:pPr>
            <a:r>
              <a:rPr lang="zh-CN" altLang="en-US" sz="2000" b="1" dirty="0" smtClean="0">
                <a:solidFill>
                  <a:srgbClr val="FF0000"/>
                </a:solidFill>
                <a:latin typeface="Times New Roman" pitchFamily="18" charset="0"/>
                <a:cs typeface="Times New Roman" pitchFamily="18" charset="0"/>
                <a:sym typeface="+mn-ea"/>
              </a:rPr>
              <a:t>Policy </a:t>
            </a:r>
            <a:r>
              <a:rPr lang="en-US" altLang="zh-CN" sz="2000" b="1" dirty="0" smtClean="0">
                <a:solidFill>
                  <a:srgbClr val="FF0000"/>
                </a:solidFill>
                <a:latin typeface="Times New Roman" pitchFamily="18" charset="0"/>
                <a:cs typeface="Times New Roman" pitchFamily="18" charset="0"/>
                <a:sym typeface="+mn-ea"/>
              </a:rPr>
              <a:t>G</a:t>
            </a:r>
            <a:r>
              <a:rPr lang="zh-CN" altLang="en-US" sz="2000" b="1" dirty="0" smtClean="0">
                <a:solidFill>
                  <a:srgbClr val="FF0000"/>
                </a:solidFill>
                <a:latin typeface="Times New Roman" pitchFamily="18" charset="0"/>
                <a:cs typeface="Times New Roman" pitchFamily="18" charset="0"/>
                <a:sym typeface="+mn-ea"/>
              </a:rPr>
              <a:t>uidance：</a:t>
            </a:r>
            <a:endParaRPr lang="en-US" altLang="zh-CN" sz="2000" b="1" dirty="0" smtClean="0">
              <a:solidFill>
                <a:srgbClr val="FF0000"/>
              </a:solidFill>
              <a:latin typeface="Times New Roman" pitchFamily="18" charset="0"/>
              <a:cs typeface="Times New Roman" pitchFamily="18" charset="0"/>
              <a:sym typeface="+mn-ea"/>
            </a:endParaRPr>
          </a:p>
          <a:p>
            <a:pPr eaLnBrk="0" hangingPunct="0">
              <a:buFont typeface="Arial" panose="020B0604020202020204" pitchFamily="34" charset="0"/>
              <a:buChar char="•"/>
            </a:pPr>
            <a:endParaRPr lang="en-US" altLang="zh-CN" sz="1600" b="1" dirty="0" smtClean="0">
              <a:solidFill>
                <a:srgbClr val="FF0000"/>
              </a:solidFill>
            </a:endParaRPr>
          </a:p>
          <a:p>
            <a:pPr algn="just" eaLnBrk="0" hangingPunct="0">
              <a:buFont typeface="Arial" panose="020B0604020202020204" pitchFamily="34" charset="0"/>
              <a:buChar char="•"/>
            </a:pPr>
            <a:r>
              <a:rPr lang="zh-CN" altLang="en-US" sz="1600" b="1" dirty="0" smtClean="0">
                <a:ln>
                  <a:noFill/>
                </a:ln>
                <a:effectLst/>
                <a:latin typeface="Arial" panose="020B0604020202020204" pitchFamily="34" charset="0"/>
                <a:sym typeface="+mn-ea"/>
              </a:rPr>
              <a:t>Since the core concept of “social capital is allowed to participate into the urban infrastructure investment and operation through franchise” put forward in the Third Plenary Session of the 18th CPC Central Committee, China broadens the investment channel of private capital and gives the right of franchise for private capital.</a:t>
            </a:r>
            <a:endParaRPr lang="zh-CN" altLang="en-US" sz="1600" b="1" dirty="0" smtClean="0">
              <a:ln>
                <a:noFill/>
              </a:ln>
              <a:solidFill>
                <a:schemeClr val="tx1"/>
              </a:solidFill>
              <a:effectLst/>
              <a:latin typeface="Arial" panose="020B0604020202020204" pitchFamily="34" charset="0"/>
              <a:ea typeface="宋体" panose="02010600030101010101" pitchFamily="2" charset="-122"/>
            </a:endParaRPr>
          </a:p>
          <a:p>
            <a:pPr algn="l" eaLnBrk="0" hangingPunct="0">
              <a:buFont typeface="Arial" panose="020B0604020202020204" pitchFamily="34" charset="0"/>
              <a:buChar char="•"/>
            </a:pPr>
            <a:endParaRPr lang="zh-CN" altLang="en-US" sz="1600" b="1" dirty="0" smtClean="0">
              <a:ln>
                <a:noFill/>
              </a:ln>
              <a:solidFill>
                <a:schemeClr val="tx1"/>
              </a:solidFill>
              <a:effectLst/>
              <a:latin typeface="Arial" panose="020B0604020202020204" pitchFamily="34" charset="0"/>
              <a:ea typeface="宋体" panose="02010600030101010101" pitchFamily="2" charset="-122"/>
            </a:endParaRPr>
          </a:p>
          <a:p>
            <a:pPr algn="l" eaLnBrk="0" hangingPunct="0">
              <a:buFont typeface="Arial" panose="020B0604020202020204" pitchFamily="34" charset="0"/>
              <a:buChar char="•"/>
            </a:pPr>
            <a:r>
              <a:rPr lang="zh-CN" altLang="en-US" sz="1600" b="1" dirty="0" smtClean="0">
                <a:ln>
                  <a:noFill/>
                </a:ln>
                <a:effectLst/>
                <a:latin typeface="Arial" panose="020B0604020202020204" pitchFamily="34" charset="0"/>
                <a:sym typeface="+mn-ea"/>
              </a:rPr>
              <a:t>The development of PPP pattern is favorable for the public to enjoy excellent and highly effective public service, cultivating new energy for the economic growth as well as promoting the “double engine” of creating public entrepreneurship and mass innovation, increasing public products and services.</a:t>
            </a:r>
            <a:endParaRPr lang="zh-CN" altLang="en-US" sz="1600" b="1" dirty="0" smtClean="0"/>
          </a:p>
          <a:p>
            <a:pPr eaLnBrk="0" hangingPunct="0">
              <a:buFont typeface="Arial" panose="020B0604020202020204" pitchFamily="34" charset="0"/>
              <a:buChar char="•"/>
            </a:pPr>
            <a:endParaRPr lang="zh-CN" altLang="en-US" sz="1600" b="1" dirty="0" smtClean="0"/>
          </a:p>
          <a:p>
            <a:pPr eaLnBrk="0" hangingPunct="0">
              <a:buFont typeface="Arial" panose="020B0604020202020204" pitchFamily="34" charset="0"/>
              <a:buChar char="•"/>
            </a:pPr>
            <a:r>
              <a:rPr lang="en-US" altLang="zh-CN" sz="1600" b="1" dirty="0" smtClean="0">
                <a:ln>
                  <a:noFill/>
                </a:ln>
                <a:effectLst/>
                <a:latin typeface="Arial" panose="020B0604020202020204" pitchFamily="34" charset="0"/>
                <a:sym typeface="+mn-ea"/>
              </a:rPr>
              <a:t>O</a:t>
            </a:r>
            <a:r>
              <a:rPr lang="zh-CN" altLang="en-US" sz="1600" b="1" dirty="0" smtClean="0">
                <a:ln>
                  <a:noFill/>
                </a:ln>
                <a:effectLst/>
                <a:latin typeface="Arial" panose="020B0604020202020204" pitchFamily="34" charset="0"/>
                <a:sym typeface="+mn-ea"/>
              </a:rPr>
              <a:t>n May 19, 2015, the General Office of the State Council transmitted the notice of Directive Opinion on Promoting the PPP Pattern in Public Service Area issued by the Ministry of Finance, Development and Reform Commission and People's Bank of China (hereinafter referred to as “No.42 Document”). The release of No.42 Document makes clear the compliance and legality that social capital participates into public service sector projects and gains the right of franchise, which activates the mutual benefit and win-win pattern between private capital and governments at various levels.</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sp>
        <p:nvSpPr>
          <p:cNvPr id="5" name="矩形 4"/>
          <p:cNvSpPr/>
          <p:nvPr/>
        </p:nvSpPr>
        <p:spPr>
          <a:xfrm>
            <a:off x="11771709" y="6490256"/>
            <a:ext cx="418704" cy="369332"/>
          </a:xfrm>
          <a:prstGeom prst="rect">
            <a:avLst/>
          </a:prstGeom>
        </p:spPr>
        <p:txBody>
          <a:bodyPr wrap="none">
            <a:spAutoFit/>
          </a:bodyPr>
          <a:lstStyle/>
          <a:p>
            <a:fld id="{0DD7A1F3-16DC-46E5-82FC-5FF4E173F8B2}" type="slidenum">
              <a:rPr lang="zh-CN" altLang="en-US" smtClean="0"/>
              <a:pPr/>
              <a:t>12</a:t>
            </a:fld>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png"/>
          <p:cNvPicPr>
            <a:picLocks noChangeAspect="1"/>
          </p:cNvPicPr>
          <p:nvPr/>
        </p:nvPicPr>
        <p:blipFill>
          <a:blip r:embed="rId2" cstate="print"/>
          <a:stretch>
            <a:fillRect/>
          </a:stretch>
        </p:blipFill>
        <p:spPr>
          <a:xfrm>
            <a:off x="348615" y="1706880"/>
            <a:ext cx="5520055" cy="4648200"/>
          </a:xfrm>
          <a:prstGeom prst="rect">
            <a:avLst/>
          </a:prstGeom>
        </p:spPr>
      </p:pic>
      <p:pic>
        <p:nvPicPr>
          <p:cNvPr id="5" name="图片 4" descr="2.png"/>
          <p:cNvPicPr>
            <a:picLocks noChangeAspect="1"/>
          </p:cNvPicPr>
          <p:nvPr/>
        </p:nvPicPr>
        <p:blipFill>
          <a:blip r:embed="rId3" cstate="print"/>
          <a:stretch>
            <a:fillRect/>
          </a:stretch>
        </p:blipFill>
        <p:spPr>
          <a:xfrm>
            <a:off x="6017260" y="1706880"/>
            <a:ext cx="5953760" cy="4719955"/>
          </a:xfrm>
          <a:prstGeom prst="rect">
            <a:avLst/>
          </a:prstGeom>
        </p:spPr>
      </p:pic>
      <p:sp>
        <p:nvSpPr>
          <p:cNvPr id="2" name="文本框 1"/>
          <p:cNvSpPr txBox="1"/>
          <p:nvPr/>
        </p:nvSpPr>
        <p:spPr>
          <a:xfrm>
            <a:off x="776605" y="621482"/>
            <a:ext cx="10659110" cy="276999"/>
          </a:xfrm>
          <a:prstGeom prst="rect">
            <a:avLst/>
          </a:prstGeom>
          <a:noFill/>
        </p:spPr>
        <p:txBody>
          <a:bodyPr wrap="square" lIns="0" tIns="0" rIns="0" bIns="0" rtlCol="0" anchor="t">
            <a:spAutoFit/>
          </a:bodyPr>
          <a:lstStyle/>
          <a:p>
            <a:r>
              <a:rPr lang="en-US" altLang="zh-CN" sz="1800" b="1" dirty="0" smtClean="0">
                <a:sym typeface="+mn-ea"/>
              </a:rPr>
              <a:t>Central and local governments set up hundred billion PPP guiding fund in 2016 which will promote trillion capital</a:t>
            </a:r>
            <a:endParaRPr lang="en-US" altLang="zh-CN" sz="1800" b="1" dirty="0" smtClean="0">
              <a:solidFill>
                <a:schemeClr val="accent6"/>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06574" y="1197546"/>
            <a:ext cx="11369040" cy="276860"/>
          </a:xfrm>
          <a:prstGeom prst="rect">
            <a:avLst/>
          </a:prstGeom>
          <a:noFill/>
        </p:spPr>
        <p:txBody>
          <a:bodyPr wrap="none" lIns="0" tIns="0" rIns="0" bIns="0" rtlCol="0" anchor="t">
            <a:spAutoFit/>
          </a:bodyPr>
          <a:lstStyle/>
          <a:p>
            <a:r>
              <a:rPr lang="en-US" sz="1800" b="1" dirty="0" smtClean="0">
                <a:sym typeface="+mn-ea"/>
              </a:rPr>
              <a:t>Hundred billions PPP of guidance funds set by the central government and regions in 2016 shall prize trillions of capitals.</a:t>
            </a:r>
            <a:endParaRPr lang="en-US" altLang="en-US" sz="1800" b="1" dirty="0" smtClean="0">
              <a:solidFill>
                <a:schemeClr val="accent6"/>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11771709" y="6490256"/>
            <a:ext cx="418704" cy="369332"/>
          </a:xfrm>
          <a:prstGeom prst="rect">
            <a:avLst/>
          </a:prstGeom>
        </p:spPr>
        <p:txBody>
          <a:bodyPr wrap="none">
            <a:spAutoFit/>
          </a:bodyPr>
          <a:lstStyle/>
          <a:p>
            <a:fld id="{0DD7A1F3-16DC-46E5-82FC-5FF4E173F8B2}" type="slidenum">
              <a:rPr lang="zh-CN" altLang="en-US" smtClean="0"/>
              <a:pPr/>
              <a:t>13</a:t>
            </a:fld>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
          <p:cNvSpPr txBox="1"/>
          <p:nvPr/>
        </p:nvSpPr>
        <p:spPr>
          <a:xfrm>
            <a:off x="2136208" y="1711404"/>
            <a:ext cx="1494971" cy="2215991"/>
          </a:xfrm>
          <a:prstGeom prst="rect">
            <a:avLst/>
          </a:prstGeom>
          <a:noFill/>
          <a:ln>
            <a:noFill/>
          </a:ln>
        </p:spPr>
        <p:txBody>
          <a:bodyPr wrap="square" rtlCol="0">
            <a:spAutoFit/>
          </a:bodyPr>
          <a:lstStyle/>
          <a:p>
            <a:r>
              <a:rPr lang="en-US" altLang="zh-CN" sz="13800" b="1" dirty="0">
                <a:solidFill>
                  <a:srgbClr val="C00000"/>
                </a:solidFill>
                <a:latin typeface="微软雅黑" panose="020B0503020204020204" pitchFamily="34" charset="-122"/>
                <a:ea typeface="微软雅黑" panose="020B0503020204020204" pitchFamily="34" charset="-122"/>
              </a:rPr>
              <a:t>4</a:t>
            </a:r>
            <a:endParaRPr lang="zh-CN" altLang="en-US" sz="13800" b="1" dirty="0">
              <a:solidFill>
                <a:srgbClr val="C00000"/>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3089275" y="3431384"/>
            <a:ext cx="9102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95626" y="3143250"/>
            <a:ext cx="0" cy="30241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接连接符 10"/>
          <p:cNvCxnSpPr/>
          <p:nvPr/>
        </p:nvCxnSpPr>
        <p:spPr>
          <a:xfrm flipH="1">
            <a:off x="3081338" y="3149600"/>
            <a:ext cx="19526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直接连接符 9"/>
          <p:cNvCxnSpPr/>
          <p:nvPr/>
        </p:nvCxnSpPr>
        <p:spPr>
          <a:xfrm>
            <a:off x="3263107" y="2940844"/>
            <a:ext cx="0" cy="21113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直接连接符 8"/>
          <p:cNvCxnSpPr/>
          <p:nvPr/>
        </p:nvCxnSpPr>
        <p:spPr>
          <a:xfrm flipH="1">
            <a:off x="3091658" y="2955926"/>
            <a:ext cx="17541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直接连接符 7"/>
          <p:cNvCxnSpPr/>
          <p:nvPr/>
        </p:nvCxnSpPr>
        <p:spPr>
          <a:xfrm>
            <a:off x="3105945" y="2097882"/>
            <a:ext cx="0" cy="8564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直接连接符 6"/>
          <p:cNvCxnSpPr/>
          <p:nvPr/>
        </p:nvCxnSpPr>
        <p:spPr>
          <a:xfrm flipH="1">
            <a:off x="2834482" y="2111378"/>
            <a:ext cx="28019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接连接符 5"/>
          <p:cNvCxnSpPr/>
          <p:nvPr/>
        </p:nvCxnSpPr>
        <p:spPr>
          <a:xfrm flipH="1">
            <a:off x="2270127" y="2105025"/>
            <a:ext cx="574450" cy="8770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直接连接符 4"/>
          <p:cNvCxnSpPr/>
          <p:nvPr/>
        </p:nvCxnSpPr>
        <p:spPr>
          <a:xfrm>
            <a:off x="2272507" y="2974975"/>
            <a:ext cx="0" cy="1746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直接连接符 3"/>
          <p:cNvCxnSpPr/>
          <p:nvPr/>
        </p:nvCxnSpPr>
        <p:spPr>
          <a:xfrm flipH="1">
            <a:off x="2256631" y="3149601"/>
            <a:ext cx="5913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2"/>
          <p:cNvCxnSpPr/>
          <p:nvPr/>
        </p:nvCxnSpPr>
        <p:spPr>
          <a:xfrm>
            <a:off x="2834482" y="3149600"/>
            <a:ext cx="0" cy="2960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接连接符 1"/>
          <p:cNvCxnSpPr/>
          <p:nvPr/>
        </p:nvCxnSpPr>
        <p:spPr>
          <a:xfrm>
            <a:off x="0" y="3431384"/>
            <a:ext cx="28455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点击文字添加标题"/>
          <p:cNvSpPr txBox="1"/>
          <p:nvPr/>
        </p:nvSpPr>
        <p:spPr>
          <a:xfrm>
            <a:off x="3574926" y="2311569"/>
            <a:ext cx="7571303" cy="1077218"/>
          </a:xfrm>
          <a:prstGeom prst="rect">
            <a:avLst/>
          </a:prstGeom>
          <a:noFill/>
          <a:ln>
            <a:noFill/>
          </a:ln>
        </p:spPr>
        <p:txBody>
          <a:bodyPr wrap="square" rtlCol="0">
            <a:spAutoFit/>
          </a:bodyPr>
          <a:lstStyle>
            <a:defPPr>
              <a:defRPr lang="zh-CN"/>
            </a:defPPr>
            <a:lvl1pPr algn="dist">
              <a:defRPr sz="7200" b="1">
                <a:gradFill>
                  <a:gsLst>
                    <a:gs pos="56000">
                      <a:srgbClr val="FEFC96"/>
                    </a:gs>
                    <a:gs pos="71000">
                      <a:srgbClr val="FAAF5B"/>
                    </a:gs>
                    <a:gs pos="100000">
                      <a:srgbClr val="88765E"/>
                    </a:gs>
                    <a:gs pos="20000">
                      <a:srgbClr val="758A80"/>
                    </a:gs>
                    <a:gs pos="0">
                      <a:srgbClr val="75FEFF"/>
                    </a:gs>
                    <a:gs pos="35000">
                      <a:srgbClr val="FDFFFD"/>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l"/>
            <a:r>
              <a:rPr lang="en-US" altLang="zh-CN" sz="3200" dirty="0" smtClean="0">
                <a:solidFill>
                  <a:srgbClr val="C00000"/>
                </a:solidFill>
                <a:effectLst/>
              </a:rPr>
              <a:t>Service of </a:t>
            </a:r>
            <a:r>
              <a:rPr lang="en-US" altLang="zh-CN" sz="3200" dirty="0" err="1" smtClean="0">
                <a:solidFill>
                  <a:srgbClr val="C00000"/>
                </a:solidFill>
                <a:effectLst/>
              </a:rPr>
              <a:t>Chinagoub</a:t>
            </a:r>
            <a:r>
              <a:rPr lang="en-US" altLang="zh-CN" sz="3200" dirty="0" smtClean="0">
                <a:solidFill>
                  <a:srgbClr val="C00000"/>
                </a:solidFill>
                <a:effectLst/>
              </a:rPr>
              <a:t> Intellectual </a:t>
            </a:r>
          </a:p>
          <a:p>
            <a:pPr algn="l"/>
            <a:r>
              <a:rPr lang="en-US" altLang="zh-CN" sz="3200" dirty="0" smtClean="0">
                <a:solidFill>
                  <a:srgbClr val="C00000"/>
                </a:solidFill>
                <a:effectLst/>
              </a:rPr>
              <a:t>Finance Group</a:t>
            </a:r>
          </a:p>
        </p:txBody>
      </p:sp>
      <p:sp>
        <p:nvSpPr>
          <p:cNvPr id="60" name="椭圆 3"/>
          <p:cNvSpPr/>
          <p:nvPr/>
        </p:nvSpPr>
        <p:spPr>
          <a:xfrm>
            <a:off x="-532400" y="3158949"/>
            <a:ext cx="561224" cy="540103"/>
          </a:xfrm>
          <a:prstGeom prst="ellipse">
            <a:avLst/>
          </a:prstGeom>
          <a:gradFill>
            <a:gsLst>
              <a:gs pos="0">
                <a:srgbClr val="C00000"/>
              </a:gs>
              <a:gs pos="14000">
                <a:srgbClr val="C00000"/>
              </a:gs>
              <a:gs pos="29000">
                <a:srgbClr val="C00000"/>
              </a:gs>
              <a:gs pos="46000">
                <a:srgbClr val="C00000">
                  <a:alpha val="50000"/>
                </a:srgbClr>
              </a:gs>
              <a:gs pos="67000">
                <a:srgbClr val="C00000">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2"/>
          <p:cNvSpPr/>
          <p:nvPr/>
        </p:nvSpPr>
        <p:spPr>
          <a:xfrm>
            <a:off x="8386926" y="3186488"/>
            <a:ext cx="561224" cy="540103"/>
          </a:xfrm>
          <a:prstGeom prst="ellipse">
            <a:avLst/>
          </a:prstGeom>
          <a:gradFill>
            <a:gsLst>
              <a:gs pos="0">
                <a:srgbClr val="C00000"/>
              </a:gs>
              <a:gs pos="14000">
                <a:srgbClr val="C00000"/>
              </a:gs>
              <a:gs pos="29000">
                <a:srgbClr val="C00000"/>
              </a:gs>
              <a:gs pos="46000">
                <a:srgbClr val="C00000">
                  <a:alpha val="50000"/>
                </a:srgbClr>
              </a:gs>
              <a:gs pos="67000">
                <a:srgbClr val="C00000">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1"/>
          <p:cNvSpPr/>
          <p:nvPr/>
        </p:nvSpPr>
        <p:spPr>
          <a:xfrm>
            <a:off x="2512219" y="2536219"/>
            <a:ext cx="561224" cy="540103"/>
          </a:xfrm>
          <a:prstGeom prst="ellipse">
            <a:avLst/>
          </a:prstGeom>
          <a:gradFill>
            <a:gsLst>
              <a:gs pos="0">
                <a:srgbClr val="C00000"/>
              </a:gs>
              <a:gs pos="14000">
                <a:srgbClr val="C00000"/>
              </a:gs>
              <a:gs pos="29000">
                <a:srgbClr val="C00000"/>
              </a:gs>
              <a:gs pos="46000">
                <a:srgbClr val="C00000">
                  <a:alpha val="50000"/>
                </a:srgbClr>
              </a:gs>
              <a:gs pos="67000">
                <a:srgbClr val="C00000">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4" name="组合 63"/>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67" name="组合 66"/>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9" name="椭圆 6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70" name="组合 69"/>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73" name="组合 72"/>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76" name="组合 75"/>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79" name="组合 78"/>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81" name="椭圆 8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82" name="组合 81"/>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84" name="椭圆 8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85" name="组合 84"/>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88" name="组合 87"/>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90" name="椭圆 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91" name="组合 90"/>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93" name="椭圆 9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94" name="组合 93"/>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96" name="椭圆 9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97" name="组合 96"/>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99" name="椭圆 9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00" name="组合 99"/>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2" name="椭圆 10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03" name="TextBox 102"/>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p>
        </p:txBody>
      </p:sp>
      <p:sp>
        <p:nvSpPr>
          <p:cNvPr id="108" name="矩形 107"/>
          <p:cNvSpPr/>
          <p:nvPr/>
        </p:nvSpPr>
        <p:spPr>
          <a:xfrm>
            <a:off x="3631179" y="3456539"/>
            <a:ext cx="5200331"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9" name="Picture 2" descr="C:\Users\Administrator\Desktop\图片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30559" y="4199657"/>
            <a:ext cx="7673976" cy="4273550"/>
          </a:xfrm>
          <a:prstGeom prst="rect">
            <a:avLst/>
          </a:prstGeom>
          <a:noFill/>
          <a:extLst>
            <a:ext uri="{909E8E84-426E-40DD-AFC4-6F175D3DCCD1}">
              <a14:hiddenFill xmlns:a14="http://schemas.microsoft.com/office/drawing/2010/main" xmlns="">
                <a:solidFill>
                  <a:srgbClr val="FFFFFF"/>
                </a:solidFill>
              </a14:hiddenFill>
            </a:ext>
          </a:extLst>
        </p:spPr>
      </p:pic>
      <p:sp>
        <p:nvSpPr>
          <p:cNvPr id="63" name="矩形 62"/>
          <p:cNvSpPr/>
          <p:nvPr/>
        </p:nvSpPr>
        <p:spPr>
          <a:xfrm>
            <a:off x="11771709" y="6490256"/>
            <a:ext cx="418704" cy="369332"/>
          </a:xfrm>
          <a:prstGeom prst="rect">
            <a:avLst/>
          </a:prstGeom>
        </p:spPr>
        <p:txBody>
          <a:bodyPr wrap="none">
            <a:spAutoFit/>
          </a:bodyPr>
          <a:lstStyle/>
          <a:p>
            <a:fld id="{0DD7A1F3-16DC-46E5-82FC-5FF4E173F8B2}" type="slidenum">
              <a:rPr lang="zh-CN" altLang="en-US" smtClean="0"/>
              <a:pPr/>
              <a:t>14</a:t>
            </a:fld>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60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par>
                                <p:cTn id="10" presetID="6" presetClass="emph" presetSubtype="0" accel="50000" decel="50000" autoRev="1" fill="hold" grpId="1" nodeType="withEffect">
                                  <p:stCondLst>
                                    <p:cond delay="600"/>
                                  </p:stCondLst>
                                  <p:childTnLst>
                                    <p:animScale>
                                      <p:cBhvr>
                                        <p:cTn id="11" dur="200" fill="hold"/>
                                        <p:tgtEl>
                                          <p:spTgt spid="60"/>
                                        </p:tgtEl>
                                      </p:cBhvr>
                                      <p:by x="500000" y="500000"/>
                                    </p:animScale>
                                  </p:childTnLst>
                                </p:cTn>
                              </p:par>
                              <p:par>
                                <p:cTn id="12" presetID="17" presetClass="entr" presetSubtype="8" fill="hold" nodeType="withEffect">
                                  <p:stCondLst>
                                    <p:cond delay="100"/>
                                  </p:stCondLst>
                                  <p:childTnLst>
                                    <p:set>
                                      <p:cBhvr>
                                        <p:cTn id="13" dur="1" fill="hold">
                                          <p:stCondLst>
                                            <p:cond delay="0"/>
                                          </p:stCondLst>
                                        </p:cTn>
                                        <p:tgtEl>
                                          <p:spTgt spid="58"/>
                                        </p:tgtEl>
                                        <p:attrNameLst>
                                          <p:attrName>style.visibility</p:attrName>
                                        </p:attrNameLst>
                                      </p:cBhvr>
                                      <p:to>
                                        <p:strVal val="visible"/>
                                      </p:to>
                                    </p:set>
                                    <p:anim calcmode="lin" valueType="num">
                                      <p:cBhvr>
                                        <p:cTn id="14" dur="550" fill="hold"/>
                                        <p:tgtEl>
                                          <p:spTgt spid="58"/>
                                        </p:tgtEl>
                                        <p:attrNameLst>
                                          <p:attrName>ppt_x</p:attrName>
                                        </p:attrNameLst>
                                      </p:cBhvr>
                                      <p:tavLst>
                                        <p:tav tm="0">
                                          <p:val>
                                            <p:strVal val="#ppt_x-#ppt_w/2"/>
                                          </p:val>
                                        </p:tav>
                                        <p:tav tm="100000">
                                          <p:val>
                                            <p:strVal val="#ppt_x"/>
                                          </p:val>
                                        </p:tav>
                                      </p:tavLst>
                                    </p:anim>
                                    <p:anim calcmode="lin" valueType="num">
                                      <p:cBhvr>
                                        <p:cTn id="15" dur="550" fill="hold"/>
                                        <p:tgtEl>
                                          <p:spTgt spid="58"/>
                                        </p:tgtEl>
                                        <p:attrNameLst>
                                          <p:attrName>ppt_y</p:attrName>
                                        </p:attrNameLst>
                                      </p:cBhvr>
                                      <p:tavLst>
                                        <p:tav tm="0">
                                          <p:val>
                                            <p:strVal val="#ppt_y"/>
                                          </p:val>
                                        </p:tav>
                                        <p:tav tm="100000">
                                          <p:val>
                                            <p:strVal val="#ppt_y"/>
                                          </p:val>
                                        </p:tav>
                                      </p:tavLst>
                                    </p:anim>
                                    <p:anim calcmode="lin" valueType="num">
                                      <p:cBhvr>
                                        <p:cTn id="16" dur="550" fill="hold"/>
                                        <p:tgtEl>
                                          <p:spTgt spid="58"/>
                                        </p:tgtEl>
                                        <p:attrNameLst>
                                          <p:attrName>ppt_w</p:attrName>
                                        </p:attrNameLst>
                                      </p:cBhvr>
                                      <p:tavLst>
                                        <p:tav tm="0">
                                          <p:val>
                                            <p:fltVal val="0"/>
                                          </p:val>
                                        </p:tav>
                                        <p:tav tm="100000">
                                          <p:val>
                                            <p:strVal val="#ppt_w"/>
                                          </p:val>
                                        </p:tav>
                                      </p:tavLst>
                                    </p:anim>
                                    <p:anim calcmode="lin" valueType="num">
                                      <p:cBhvr>
                                        <p:cTn id="17" dur="550" fill="hold"/>
                                        <p:tgtEl>
                                          <p:spTgt spid="58"/>
                                        </p:tgtEl>
                                        <p:attrNameLst>
                                          <p:attrName>ppt_h</p:attrName>
                                        </p:attrNameLst>
                                      </p:cBhvr>
                                      <p:tavLst>
                                        <p:tav tm="0">
                                          <p:val>
                                            <p:strVal val="#ppt_h"/>
                                          </p:val>
                                        </p:tav>
                                        <p:tav tm="100000">
                                          <p:val>
                                            <p:strVal val="#ppt_h"/>
                                          </p:val>
                                        </p:tav>
                                      </p:tavLst>
                                    </p:anim>
                                  </p:childTnLst>
                                </p:cTn>
                              </p:par>
                              <p:par>
                                <p:cTn id="18" presetID="22" presetClass="exit" presetSubtype="8" fill="hold" nodeType="withEffect">
                                  <p:stCondLst>
                                    <p:cond delay="300"/>
                                  </p:stCondLst>
                                  <p:childTnLst>
                                    <p:animEffect transition="out" filter="wipe(left)">
                                      <p:cBhvr>
                                        <p:cTn id="19" dur="500"/>
                                        <p:tgtEl>
                                          <p:spTgt spid="58"/>
                                        </p:tgtEl>
                                      </p:cBhvr>
                                    </p:animEffect>
                                    <p:set>
                                      <p:cBhvr>
                                        <p:cTn id="20" dur="1" fill="hold">
                                          <p:stCondLst>
                                            <p:cond delay="499"/>
                                          </p:stCondLst>
                                        </p:cTn>
                                        <p:tgtEl>
                                          <p:spTgt spid="58"/>
                                        </p:tgtEl>
                                        <p:attrNameLst>
                                          <p:attrName>style.visibility</p:attrName>
                                        </p:attrNameLst>
                                      </p:cBhvr>
                                      <p:to>
                                        <p:strVal val="hidden"/>
                                      </p:to>
                                    </p:set>
                                  </p:childTnLst>
                                </p:cTn>
                              </p:par>
                              <p:par>
                                <p:cTn id="21" presetID="22" presetClass="entr" presetSubtype="4" fill="hold" nodeType="withEffect">
                                  <p:stCondLst>
                                    <p:cond delay="65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100"/>
                                        <p:tgtEl>
                                          <p:spTgt spid="57"/>
                                        </p:tgtEl>
                                      </p:cBhvr>
                                    </p:animEffect>
                                  </p:childTnLst>
                                </p:cTn>
                              </p:par>
                              <p:par>
                                <p:cTn id="24" presetID="22" presetClass="entr" presetSubtype="2" fill="hold" nodeType="withEffect">
                                  <p:stCondLst>
                                    <p:cond delay="750"/>
                                  </p:stCondLst>
                                  <p:childTnLst>
                                    <p:set>
                                      <p:cBhvr>
                                        <p:cTn id="25" dur="1" fill="hold">
                                          <p:stCondLst>
                                            <p:cond delay="0"/>
                                          </p:stCondLst>
                                        </p:cTn>
                                        <p:tgtEl>
                                          <p:spTgt spid="56"/>
                                        </p:tgtEl>
                                        <p:attrNameLst>
                                          <p:attrName>style.visibility</p:attrName>
                                        </p:attrNameLst>
                                      </p:cBhvr>
                                      <p:to>
                                        <p:strVal val="visible"/>
                                      </p:to>
                                    </p:set>
                                    <p:animEffect transition="in" filter="wipe(right)">
                                      <p:cBhvr>
                                        <p:cTn id="26" dur="100"/>
                                        <p:tgtEl>
                                          <p:spTgt spid="56"/>
                                        </p:tgtEl>
                                      </p:cBhvr>
                                    </p:animEffect>
                                  </p:childTnLst>
                                </p:cTn>
                              </p:par>
                              <p:par>
                                <p:cTn id="27" presetID="22" presetClass="entr" presetSubtype="4" fill="hold" nodeType="withEffect">
                                  <p:stCondLst>
                                    <p:cond delay="850"/>
                                  </p:st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100"/>
                                        <p:tgtEl>
                                          <p:spTgt spid="55"/>
                                        </p:tgtEl>
                                      </p:cBhvr>
                                    </p:animEffect>
                                  </p:childTnLst>
                                </p:cTn>
                              </p:par>
                              <p:par>
                                <p:cTn id="30" presetID="22" presetClass="entr" presetSubtype="4" fill="hold" nodeType="withEffect">
                                  <p:stCondLst>
                                    <p:cond delay="95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350"/>
                                        <p:tgtEl>
                                          <p:spTgt spid="54"/>
                                        </p:tgtEl>
                                      </p:cBhvr>
                                    </p:animEffect>
                                  </p:childTnLst>
                                </p:cTn>
                              </p:par>
                              <p:par>
                                <p:cTn id="33" presetID="22" presetClass="entr" presetSubtype="8" fill="hold" nodeType="withEffect">
                                  <p:stCondLst>
                                    <p:cond delay="130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100"/>
                                        <p:tgtEl>
                                          <p:spTgt spid="53"/>
                                        </p:tgtEl>
                                      </p:cBhvr>
                                    </p:animEffect>
                                  </p:childTnLst>
                                </p:cTn>
                              </p:par>
                              <p:par>
                                <p:cTn id="36" presetID="22" presetClass="entr" presetSubtype="1" fill="hold" nodeType="withEffect">
                                  <p:stCondLst>
                                    <p:cond delay="140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250"/>
                                        <p:tgtEl>
                                          <p:spTgt spid="52"/>
                                        </p:tgtEl>
                                      </p:cBhvr>
                                    </p:animEffect>
                                  </p:childTnLst>
                                </p:cTn>
                              </p:par>
                              <p:par>
                                <p:cTn id="39" presetID="22" presetClass="entr" presetSubtype="8" fill="hold" nodeType="withEffect">
                                  <p:stCondLst>
                                    <p:cond delay="165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100"/>
                                        <p:tgtEl>
                                          <p:spTgt spid="51"/>
                                        </p:tgtEl>
                                      </p:cBhvr>
                                    </p:animEffect>
                                  </p:childTnLst>
                                </p:cTn>
                              </p:par>
                              <p:par>
                                <p:cTn id="42" presetID="22" presetClass="entr" presetSubtype="1" fill="hold" nodeType="withEffect">
                                  <p:stCondLst>
                                    <p:cond delay="1750"/>
                                  </p:stCondLst>
                                  <p:childTnLst>
                                    <p:set>
                                      <p:cBhvr>
                                        <p:cTn id="43" dur="1" fill="hold">
                                          <p:stCondLst>
                                            <p:cond delay="0"/>
                                          </p:stCondLst>
                                        </p:cTn>
                                        <p:tgtEl>
                                          <p:spTgt spid="50"/>
                                        </p:tgtEl>
                                        <p:attrNameLst>
                                          <p:attrName>style.visibility</p:attrName>
                                        </p:attrNameLst>
                                      </p:cBhvr>
                                      <p:to>
                                        <p:strVal val="visible"/>
                                      </p:to>
                                    </p:set>
                                    <p:animEffect transition="in" filter="wipe(up)">
                                      <p:cBhvr>
                                        <p:cTn id="44" dur="100"/>
                                        <p:tgtEl>
                                          <p:spTgt spid="50"/>
                                        </p:tgtEl>
                                      </p:cBhvr>
                                    </p:animEffect>
                                  </p:childTnLst>
                                </p:cTn>
                              </p:par>
                              <p:par>
                                <p:cTn id="45" presetID="22" presetClass="entr" presetSubtype="2" fill="hold" nodeType="withEffect">
                                  <p:stCondLst>
                                    <p:cond delay="1850"/>
                                  </p:stCondLst>
                                  <p:childTnLst>
                                    <p:set>
                                      <p:cBhvr>
                                        <p:cTn id="46" dur="1" fill="hold">
                                          <p:stCondLst>
                                            <p:cond delay="0"/>
                                          </p:stCondLst>
                                        </p:cTn>
                                        <p:tgtEl>
                                          <p:spTgt spid="49"/>
                                        </p:tgtEl>
                                        <p:attrNameLst>
                                          <p:attrName>style.visibility</p:attrName>
                                        </p:attrNameLst>
                                      </p:cBhvr>
                                      <p:to>
                                        <p:strVal val="visible"/>
                                      </p:to>
                                    </p:set>
                                    <p:animEffect transition="in" filter="wipe(right)">
                                      <p:cBhvr>
                                        <p:cTn id="47" dur="100"/>
                                        <p:tgtEl>
                                          <p:spTgt spid="49"/>
                                        </p:tgtEl>
                                      </p:cBhvr>
                                    </p:animEffect>
                                  </p:childTnLst>
                                </p:cTn>
                              </p:par>
                              <p:par>
                                <p:cTn id="48" presetID="22" presetClass="entr" presetSubtype="1" fill="hold" nodeType="withEffect">
                                  <p:stCondLst>
                                    <p:cond delay="1950"/>
                                  </p:stCondLst>
                                  <p:childTnLst>
                                    <p:set>
                                      <p:cBhvr>
                                        <p:cTn id="49" dur="1" fill="hold">
                                          <p:stCondLst>
                                            <p:cond delay="0"/>
                                          </p:stCondLst>
                                        </p:cTn>
                                        <p:tgtEl>
                                          <p:spTgt spid="48"/>
                                        </p:tgtEl>
                                        <p:attrNameLst>
                                          <p:attrName>style.visibility</p:attrName>
                                        </p:attrNameLst>
                                      </p:cBhvr>
                                      <p:to>
                                        <p:strVal val="visible"/>
                                      </p:to>
                                    </p:set>
                                    <p:animEffect transition="in" filter="wipe(up)">
                                      <p:cBhvr>
                                        <p:cTn id="50" dur="100"/>
                                        <p:tgtEl>
                                          <p:spTgt spid="48"/>
                                        </p:tgtEl>
                                      </p:cBhvr>
                                    </p:animEffect>
                                  </p:childTnLst>
                                </p:cTn>
                              </p:par>
                              <p:par>
                                <p:cTn id="51" presetID="10" presetClass="entr" presetSubtype="0" fill="hold" grpId="0" nodeType="withEffect">
                                  <p:stCondLst>
                                    <p:cond delay="210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7" presetClass="entr" presetSubtype="8" fill="hold" nodeType="withEffect">
                                  <p:stCondLst>
                                    <p:cond delay="1950"/>
                                  </p:stCondLst>
                                  <p:childTnLst>
                                    <p:set>
                                      <p:cBhvr>
                                        <p:cTn id="55" dur="1" fill="hold">
                                          <p:stCondLst>
                                            <p:cond delay="0"/>
                                          </p:stCondLst>
                                        </p:cTn>
                                        <p:tgtEl>
                                          <p:spTgt spid="47"/>
                                        </p:tgtEl>
                                        <p:attrNameLst>
                                          <p:attrName>style.visibility</p:attrName>
                                        </p:attrNameLst>
                                      </p:cBhvr>
                                      <p:to>
                                        <p:strVal val="visible"/>
                                      </p:to>
                                    </p:set>
                                    <p:anim calcmode="lin" valueType="num">
                                      <p:cBhvr>
                                        <p:cTn id="56" dur="2000" fill="hold"/>
                                        <p:tgtEl>
                                          <p:spTgt spid="47"/>
                                        </p:tgtEl>
                                        <p:attrNameLst>
                                          <p:attrName>ppt_x</p:attrName>
                                        </p:attrNameLst>
                                      </p:cBhvr>
                                      <p:tavLst>
                                        <p:tav tm="0">
                                          <p:val>
                                            <p:strVal val="#ppt_x-#ppt_w/2"/>
                                          </p:val>
                                        </p:tav>
                                        <p:tav tm="100000">
                                          <p:val>
                                            <p:strVal val="#ppt_x"/>
                                          </p:val>
                                        </p:tav>
                                      </p:tavLst>
                                    </p:anim>
                                    <p:anim calcmode="lin" valueType="num">
                                      <p:cBhvr>
                                        <p:cTn id="57" dur="2000" fill="hold"/>
                                        <p:tgtEl>
                                          <p:spTgt spid="47"/>
                                        </p:tgtEl>
                                        <p:attrNameLst>
                                          <p:attrName>ppt_y</p:attrName>
                                        </p:attrNameLst>
                                      </p:cBhvr>
                                      <p:tavLst>
                                        <p:tav tm="0">
                                          <p:val>
                                            <p:strVal val="#ppt_y"/>
                                          </p:val>
                                        </p:tav>
                                        <p:tav tm="100000">
                                          <p:val>
                                            <p:strVal val="#ppt_y"/>
                                          </p:val>
                                        </p:tav>
                                      </p:tavLst>
                                    </p:anim>
                                    <p:anim calcmode="lin" valueType="num">
                                      <p:cBhvr>
                                        <p:cTn id="58" dur="2000" fill="hold"/>
                                        <p:tgtEl>
                                          <p:spTgt spid="47"/>
                                        </p:tgtEl>
                                        <p:attrNameLst>
                                          <p:attrName>ppt_w</p:attrName>
                                        </p:attrNameLst>
                                      </p:cBhvr>
                                      <p:tavLst>
                                        <p:tav tm="0">
                                          <p:val>
                                            <p:fltVal val="0"/>
                                          </p:val>
                                        </p:tav>
                                        <p:tav tm="100000">
                                          <p:val>
                                            <p:strVal val="#ppt_w"/>
                                          </p:val>
                                        </p:tav>
                                      </p:tavLst>
                                    </p:anim>
                                    <p:anim calcmode="lin" valueType="num">
                                      <p:cBhvr>
                                        <p:cTn id="59" dur="2000" fill="hold"/>
                                        <p:tgtEl>
                                          <p:spTgt spid="47"/>
                                        </p:tgtEl>
                                        <p:attrNameLst>
                                          <p:attrName>ppt_h</p:attrName>
                                        </p:attrNameLst>
                                      </p:cBhvr>
                                      <p:tavLst>
                                        <p:tav tm="0">
                                          <p:val>
                                            <p:strVal val="#ppt_h"/>
                                          </p:val>
                                        </p:tav>
                                        <p:tav tm="100000">
                                          <p:val>
                                            <p:strVal val="#ppt_h"/>
                                          </p:val>
                                        </p:tav>
                                      </p:tavLst>
                                    </p:anim>
                                  </p:childTnLst>
                                </p:cTn>
                              </p:par>
                              <p:par>
                                <p:cTn id="60" presetID="22" presetClass="exit" presetSubtype="8" fill="hold" nodeType="withEffect">
                                  <p:stCondLst>
                                    <p:cond delay="2500"/>
                                  </p:stCondLst>
                                  <p:childTnLst>
                                    <p:animEffect transition="out" filter="wipe(left)">
                                      <p:cBhvr>
                                        <p:cTn id="61" dur="1500"/>
                                        <p:tgtEl>
                                          <p:spTgt spid="47"/>
                                        </p:tgtEl>
                                      </p:cBhvr>
                                    </p:animEffect>
                                    <p:set>
                                      <p:cBhvr>
                                        <p:cTn id="62" dur="1" fill="hold">
                                          <p:stCondLst>
                                            <p:cond delay="1499"/>
                                          </p:stCondLst>
                                        </p:cTn>
                                        <p:tgtEl>
                                          <p:spTgt spid="47"/>
                                        </p:tgtEl>
                                        <p:attrNameLst>
                                          <p:attrName>style.visibility</p:attrName>
                                        </p:attrNameLst>
                                      </p:cBhvr>
                                      <p:to>
                                        <p:strVal val="hidden"/>
                                      </p:to>
                                    </p:set>
                                  </p:childTnLst>
                                </p:cTn>
                              </p:par>
                              <p:par>
                                <p:cTn id="63" presetID="22" presetClass="entr" presetSubtype="8" fill="hold" grpId="0" nodeType="withEffect">
                                  <p:stCondLst>
                                    <p:cond delay="210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2000"/>
                                        <p:tgtEl>
                                          <p:spTgt spid="59"/>
                                        </p:tgtEl>
                                      </p:cBhvr>
                                    </p:animEffect>
                                  </p:childTnLst>
                                </p:cTn>
                              </p:par>
                              <p:par>
                                <p:cTn id="66" presetID="10" presetClass="entr" presetSubtype="0" fill="hold" grpId="1" nodeType="withEffect">
                                  <p:stCondLst>
                                    <p:cond delay="230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200"/>
                                        <p:tgtEl>
                                          <p:spTgt spid="62"/>
                                        </p:tgtEl>
                                      </p:cBhvr>
                                    </p:animEffect>
                                  </p:childTnLst>
                                </p:cTn>
                              </p:par>
                              <p:par>
                                <p:cTn id="69" presetID="6" presetClass="emph" presetSubtype="0" accel="70000" fill="hold" grpId="0" nodeType="withEffect">
                                  <p:stCondLst>
                                    <p:cond delay="2500"/>
                                  </p:stCondLst>
                                  <p:childTnLst>
                                    <p:animScale>
                                      <p:cBhvr>
                                        <p:cTn id="70" dur="500" fill="hold"/>
                                        <p:tgtEl>
                                          <p:spTgt spid="62"/>
                                        </p:tgtEl>
                                      </p:cBhvr>
                                      <p:by x="1000000" y="1000000"/>
                                    </p:animScale>
                                  </p:childTnLst>
                                </p:cTn>
                              </p:par>
                              <p:par>
                                <p:cTn id="71" presetID="10" presetClass="exit" presetSubtype="0" fill="hold" grpId="2" nodeType="withEffect">
                                  <p:stCondLst>
                                    <p:cond delay="2500"/>
                                  </p:stCondLst>
                                  <p:childTnLst>
                                    <p:animEffect transition="out" filter="fade">
                                      <p:cBhvr>
                                        <p:cTn id="72" dur="500"/>
                                        <p:tgtEl>
                                          <p:spTgt spid="62"/>
                                        </p:tgtEl>
                                      </p:cBhvr>
                                    </p:animEffect>
                                    <p:set>
                                      <p:cBhvr>
                                        <p:cTn id="73" dur="1" fill="hold">
                                          <p:stCondLst>
                                            <p:cond delay="499"/>
                                          </p:stCondLst>
                                        </p:cTn>
                                        <p:tgtEl>
                                          <p:spTgt spid="62"/>
                                        </p:tgtEl>
                                        <p:attrNameLst>
                                          <p:attrName>style.visibility</p:attrName>
                                        </p:attrNameLst>
                                      </p:cBhvr>
                                      <p:to>
                                        <p:strVal val="hidden"/>
                                      </p:to>
                                    </p:set>
                                  </p:childTnLst>
                                </p:cTn>
                              </p:par>
                              <p:par>
                                <p:cTn id="74" presetID="10" presetClass="entr" presetSubtype="0" fill="hold" grpId="1" nodeType="withEffect">
                                  <p:stCondLst>
                                    <p:cond delay="310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200"/>
                                        <p:tgtEl>
                                          <p:spTgt spid="61"/>
                                        </p:tgtEl>
                                      </p:cBhvr>
                                    </p:animEffect>
                                  </p:childTnLst>
                                </p:cTn>
                              </p:par>
                              <p:par>
                                <p:cTn id="77" presetID="6" presetClass="emph" presetSubtype="0" accel="70000" fill="hold" grpId="0" nodeType="withEffect">
                                  <p:stCondLst>
                                    <p:cond delay="3200"/>
                                  </p:stCondLst>
                                  <p:childTnLst>
                                    <p:animScale>
                                      <p:cBhvr>
                                        <p:cTn id="78" dur="500" fill="hold"/>
                                        <p:tgtEl>
                                          <p:spTgt spid="61"/>
                                        </p:tgtEl>
                                      </p:cBhvr>
                                      <p:by x="1000000" y="1000000"/>
                                    </p:animScale>
                                  </p:childTnLst>
                                </p:cTn>
                              </p:par>
                              <p:par>
                                <p:cTn id="79" presetID="10" presetClass="exit" presetSubtype="0" fill="hold" grpId="2" nodeType="withEffect">
                                  <p:stCondLst>
                                    <p:cond delay="3200"/>
                                  </p:stCondLst>
                                  <p:childTnLst>
                                    <p:animEffect transition="out" filter="fade">
                                      <p:cBhvr>
                                        <p:cTn id="80" dur="500"/>
                                        <p:tgtEl>
                                          <p:spTgt spid="61"/>
                                        </p:tgtEl>
                                      </p:cBhvr>
                                    </p:animEffect>
                                    <p:set>
                                      <p:cBhvr>
                                        <p:cTn id="81" dur="1" fill="hold">
                                          <p:stCondLst>
                                            <p:cond delay="499"/>
                                          </p:stCondLst>
                                        </p:cTn>
                                        <p:tgtEl>
                                          <p:spTgt spid="61"/>
                                        </p:tgtEl>
                                        <p:attrNameLst>
                                          <p:attrName>style.visibility</p:attrName>
                                        </p:attrNameLst>
                                      </p:cBhvr>
                                      <p:to>
                                        <p:strVal val="hidden"/>
                                      </p:to>
                                    </p:set>
                                  </p:childTnLst>
                                </p:cTn>
                              </p:par>
                            </p:childTnLst>
                          </p:cTn>
                        </p:par>
                        <p:par>
                          <p:cTn id="82" fill="hold">
                            <p:stCondLst>
                              <p:cond delay="1000"/>
                            </p:stCondLst>
                            <p:childTnLst>
                              <p:par>
                                <p:cTn id="83" presetID="16" presetClass="entr" presetSubtype="21" fill="hold" grpId="0" nodeType="after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barn(inVertical)">
                                      <p:cBhvr>
                                        <p:cTn id="85" dur="500"/>
                                        <p:tgtEl>
                                          <p:spTgt spid="108"/>
                                        </p:tgtEl>
                                      </p:cBhvr>
                                    </p:animEffect>
                                  </p:childTnLst>
                                </p:cTn>
                              </p:par>
                            </p:childTnLst>
                          </p:cTn>
                        </p:par>
                        <p:par>
                          <p:cTn id="86" fill="hold">
                            <p:stCondLst>
                              <p:cond delay="1500"/>
                            </p:stCondLst>
                            <p:childTnLst>
                              <p:par>
                                <p:cTn id="87" presetID="23" presetClass="entr" presetSubtype="528" fill="hold"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 calcmode="lin" valueType="num">
                                      <p:cBhvr>
                                        <p:cTn id="91" dur="500" fill="hold"/>
                                        <p:tgtEl>
                                          <p:spTgt spid="64"/>
                                        </p:tgtEl>
                                        <p:attrNameLst>
                                          <p:attrName>ppt_x</p:attrName>
                                        </p:attrNameLst>
                                      </p:cBhvr>
                                      <p:tavLst>
                                        <p:tav tm="0">
                                          <p:val>
                                            <p:fltVal val="0.5"/>
                                          </p:val>
                                        </p:tav>
                                        <p:tav tm="100000">
                                          <p:val>
                                            <p:strVal val="#ppt_x"/>
                                          </p:val>
                                        </p:tav>
                                      </p:tavLst>
                                    </p:anim>
                                    <p:anim calcmode="lin" valueType="num">
                                      <p:cBhvr>
                                        <p:cTn id="92" dur="500" fill="hold"/>
                                        <p:tgtEl>
                                          <p:spTgt spid="64"/>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 calcmode="lin" valueType="num">
                                      <p:cBhvr>
                                        <p:cTn id="97" dur="500" fill="hold"/>
                                        <p:tgtEl>
                                          <p:spTgt spid="67"/>
                                        </p:tgtEl>
                                        <p:attrNameLst>
                                          <p:attrName>ppt_x</p:attrName>
                                        </p:attrNameLst>
                                      </p:cBhvr>
                                      <p:tavLst>
                                        <p:tav tm="0">
                                          <p:val>
                                            <p:fltVal val="0.5"/>
                                          </p:val>
                                        </p:tav>
                                        <p:tav tm="100000">
                                          <p:val>
                                            <p:strVal val="#ppt_x"/>
                                          </p:val>
                                        </p:tav>
                                      </p:tavLst>
                                    </p:anim>
                                    <p:anim calcmode="lin" valueType="num">
                                      <p:cBhvr>
                                        <p:cTn id="98" dur="500" fill="hold"/>
                                        <p:tgtEl>
                                          <p:spTgt spid="67"/>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700"/>
                                  </p:stCondLst>
                                  <p:childTnLst>
                                    <p:set>
                                      <p:cBhvr>
                                        <p:cTn id="100" dur="1" fill="hold">
                                          <p:stCondLst>
                                            <p:cond delay="0"/>
                                          </p:stCondLst>
                                        </p:cTn>
                                        <p:tgtEl>
                                          <p:spTgt spid="70"/>
                                        </p:tgtEl>
                                        <p:attrNameLst>
                                          <p:attrName>style.visibility</p:attrName>
                                        </p:attrNameLst>
                                      </p:cBhvr>
                                      <p:to>
                                        <p:strVal val="visible"/>
                                      </p:to>
                                    </p:set>
                                    <p:anim calcmode="lin" valueType="num">
                                      <p:cBhvr>
                                        <p:cTn id="101" dur="500" fill="hold"/>
                                        <p:tgtEl>
                                          <p:spTgt spid="70"/>
                                        </p:tgtEl>
                                        <p:attrNameLst>
                                          <p:attrName>ppt_w</p:attrName>
                                        </p:attrNameLst>
                                      </p:cBhvr>
                                      <p:tavLst>
                                        <p:tav tm="0">
                                          <p:val>
                                            <p:fltVal val="0"/>
                                          </p:val>
                                        </p:tav>
                                        <p:tav tm="100000">
                                          <p:val>
                                            <p:strVal val="#ppt_w"/>
                                          </p:val>
                                        </p:tav>
                                      </p:tavLst>
                                    </p:anim>
                                    <p:anim calcmode="lin" valueType="num">
                                      <p:cBhvr>
                                        <p:cTn id="102" dur="500" fill="hold"/>
                                        <p:tgtEl>
                                          <p:spTgt spid="70"/>
                                        </p:tgtEl>
                                        <p:attrNameLst>
                                          <p:attrName>ppt_h</p:attrName>
                                        </p:attrNameLst>
                                      </p:cBhvr>
                                      <p:tavLst>
                                        <p:tav tm="0">
                                          <p:val>
                                            <p:fltVal val="0"/>
                                          </p:val>
                                        </p:tav>
                                        <p:tav tm="100000">
                                          <p:val>
                                            <p:strVal val="#ppt_h"/>
                                          </p:val>
                                        </p:tav>
                                      </p:tavLst>
                                    </p:anim>
                                    <p:anim calcmode="lin" valueType="num">
                                      <p:cBhvr>
                                        <p:cTn id="103" dur="500" fill="hold"/>
                                        <p:tgtEl>
                                          <p:spTgt spid="70"/>
                                        </p:tgtEl>
                                        <p:attrNameLst>
                                          <p:attrName>ppt_x</p:attrName>
                                        </p:attrNameLst>
                                      </p:cBhvr>
                                      <p:tavLst>
                                        <p:tav tm="0">
                                          <p:val>
                                            <p:fltVal val="0.5"/>
                                          </p:val>
                                        </p:tav>
                                        <p:tav tm="100000">
                                          <p:val>
                                            <p:strVal val="#ppt_x"/>
                                          </p:val>
                                        </p:tav>
                                      </p:tavLst>
                                    </p:anim>
                                    <p:anim calcmode="lin" valueType="num">
                                      <p:cBhvr>
                                        <p:cTn id="104" dur="500" fill="hold"/>
                                        <p:tgtEl>
                                          <p:spTgt spid="70"/>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300"/>
                                  </p:stCondLst>
                                  <p:childTnLst>
                                    <p:set>
                                      <p:cBhvr>
                                        <p:cTn id="106" dur="1" fill="hold">
                                          <p:stCondLst>
                                            <p:cond delay="0"/>
                                          </p:stCondLst>
                                        </p:cTn>
                                        <p:tgtEl>
                                          <p:spTgt spid="73"/>
                                        </p:tgtEl>
                                        <p:attrNameLst>
                                          <p:attrName>style.visibility</p:attrName>
                                        </p:attrNameLst>
                                      </p:cBhvr>
                                      <p:to>
                                        <p:strVal val="visible"/>
                                      </p:to>
                                    </p:set>
                                    <p:anim calcmode="lin" valueType="num">
                                      <p:cBhvr>
                                        <p:cTn id="107" dur="500" fill="hold"/>
                                        <p:tgtEl>
                                          <p:spTgt spid="73"/>
                                        </p:tgtEl>
                                        <p:attrNameLst>
                                          <p:attrName>ppt_w</p:attrName>
                                        </p:attrNameLst>
                                      </p:cBhvr>
                                      <p:tavLst>
                                        <p:tav tm="0">
                                          <p:val>
                                            <p:fltVal val="0"/>
                                          </p:val>
                                        </p:tav>
                                        <p:tav tm="100000">
                                          <p:val>
                                            <p:strVal val="#ppt_w"/>
                                          </p:val>
                                        </p:tav>
                                      </p:tavLst>
                                    </p:anim>
                                    <p:anim calcmode="lin" valueType="num">
                                      <p:cBhvr>
                                        <p:cTn id="108" dur="500" fill="hold"/>
                                        <p:tgtEl>
                                          <p:spTgt spid="73"/>
                                        </p:tgtEl>
                                        <p:attrNameLst>
                                          <p:attrName>ppt_h</p:attrName>
                                        </p:attrNameLst>
                                      </p:cBhvr>
                                      <p:tavLst>
                                        <p:tav tm="0">
                                          <p:val>
                                            <p:fltVal val="0"/>
                                          </p:val>
                                        </p:tav>
                                        <p:tav tm="100000">
                                          <p:val>
                                            <p:strVal val="#ppt_h"/>
                                          </p:val>
                                        </p:tav>
                                      </p:tavLst>
                                    </p:anim>
                                    <p:anim calcmode="lin" valueType="num">
                                      <p:cBhvr>
                                        <p:cTn id="109" dur="500" fill="hold"/>
                                        <p:tgtEl>
                                          <p:spTgt spid="73"/>
                                        </p:tgtEl>
                                        <p:attrNameLst>
                                          <p:attrName>ppt_x</p:attrName>
                                        </p:attrNameLst>
                                      </p:cBhvr>
                                      <p:tavLst>
                                        <p:tav tm="0">
                                          <p:val>
                                            <p:fltVal val="0.5"/>
                                          </p:val>
                                        </p:tav>
                                        <p:tav tm="100000">
                                          <p:val>
                                            <p:strVal val="#ppt_x"/>
                                          </p:val>
                                        </p:tav>
                                      </p:tavLst>
                                    </p:anim>
                                    <p:anim calcmode="lin" valueType="num">
                                      <p:cBhvr>
                                        <p:cTn id="110" dur="500" fill="hold"/>
                                        <p:tgtEl>
                                          <p:spTgt spid="73"/>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100"/>
                                  </p:stCondLst>
                                  <p:childTnLst>
                                    <p:set>
                                      <p:cBhvr>
                                        <p:cTn id="112" dur="1" fill="hold">
                                          <p:stCondLst>
                                            <p:cond delay="0"/>
                                          </p:stCondLst>
                                        </p:cTn>
                                        <p:tgtEl>
                                          <p:spTgt spid="76"/>
                                        </p:tgtEl>
                                        <p:attrNameLst>
                                          <p:attrName>style.visibility</p:attrName>
                                        </p:attrNameLst>
                                      </p:cBhvr>
                                      <p:to>
                                        <p:strVal val="visible"/>
                                      </p:to>
                                    </p:set>
                                    <p:anim calcmode="lin" valueType="num">
                                      <p:cBhvr>
                                        <p:cTn id="113" dur="500" fill="hold"/>
                                        <p:tgtEl>
                                          <p:spTgt spid="76"/>
                                        </p:tgtEl>
                                        <p:attrNameLst>
                                          <p:attrName>ppt_w</p:attrName>
                                        </p:attrNameLst>
                                      </p:cBhvr>
                                      <p:tavLst>
                                        <p:tav tm="0">
                                          <p:val>
                                            <p:fltVal val="0"/>
                                          </p:val>
                                        </p:tav>
                                        <p:tav tm="100000">
                                          <p:val>
                                            <p:strVal val="#ppt_w"/>
                                          </p:val>
                                        </p:tav>
                                      </p:tavLst>
                                    </p:anim>
                                    <p:anim calcmode="lin" valueType="num">
                                      <p:cBhvr>
                                        <p:cTn id="114" dur="500" fill="hold"/>
                                        <p:tgtEl>
                                          <p:spTgt spid="76"/>
                                        </p:tgtEl>
                                        <p:attrNameLst>
                                          <p:attrName>ppt_h</p:attrName>
                                        </p:attrNameLst>
                                      </p:cBhvr>
                                      <p:tavLst>
                                        <p:tav tm="0">
                                          <p:val>
                                            <p:fltVal val="0"/>
                                          </p:val>
                                        </p:tav>
                                        <p:tav tm="100000">
                                          <p:val>
                                            <p:strVal val="#ppt_h"/>
                                          </p:val>
                                        </p:tav>
                                      </p:tavLst>
                                    </p:anim>
                                    <p:anim calcmode="lin" valueType="num">
                                      <p:cBhvr>
                                        <p:cTn id="115" dur="500" fill="hold"/>
                                        <p:tgtEl>
                                          <p:spTgt spid="76"/>
                                        </p:tgtEl>
                                        <p:attrNameLst>
                                          <p:attrName>ppt_x</p:attrName>
                                        </p:attrNameLst>
                                      </p:cBhvr>
                                      <p:tavLst>
                                        <p:tav tm="0">
                                          <p:val>
                                            <p:fltVal val="0.5"/>
                                          </p:val>
                                        </p:tav>
                                        <p:tav tm="100000">
                                          <p:val>
                                            <p:strVal val="#ppt_x"/>
                                          </p:val>
                                        </p:tav>
                                      </p:tavLst>
                                    </p:anim>
                                    <p:anim calcmode="lin" valueType="num">
                                      <p:cBhvr>
                                        <p:cTn id="116" dur="500" fill="hold"/>
                                        <p:tgtEl>
                                          <p:spTgt spid="76"/>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600"/>
                                  </p:stCondLst>
                                  <p:childTnLst>
                                    <p:set>
                                      <p:cBhvr>
                                        <p:cTn id="118" dur="1" fill="hold">
                                          <p:stCondLst>
                                            <p:cond delay="0"/>
                                          </p:stCondLst>
                                        </p:cTn>
                                        <p:tgtEl>
                                          <p:spTgt spid="79"/>
                                        </p:tgtEl>
                                        <p:attrNameLst>
                                          <p:attrName>style.visibility</p:attrName>
                                        </p:attrNameLst>
                                      </p:cBhvr>
                                      <p:to>
                                        <p:strVal val="visible"/>
                                      </p:to>
                                    </p:set>
                                    <p:anim calcmode="lin" valueType="num">
                                      <p:cBhvr>
                                        <p:cTn id="119" dur="500" fill="hold"/>
                                        <p:tgtEl>
                                          <p:spTgt spid="79"/>
                                        </p:tgtEl>
                                        <p:attrNameLst>
                                          <p:attrName>ppt_w</p:attrName>
                                        </p:attrNameLst>
                                      </p:cBhvr>
                                      <p:tavLst>
                                        <p:tav tm="0">
                                          <p:val>
                                            <p:fltVal val="0"/>
                                          </p:val>
                                        </p:tav>
                                        <p:tav tm="100000">
                                          <p:val>
                                            <p:strVal val="#ppt_w"/>
                                          </p:val>
                                        </p:tav>
                                      </p:tavLst>
                                    </p:anim>
                                    <p:anim calcmode="lin" valueType="num">
                                      <p:cBhvr>
                                        <p:cTn id="120" dur="500" fill="hold"/>
                                        <p:tgtEl>
                                          <p:spTgt spid="79"/>
                                        </p:tgtEl>
                                        <p:attrNameLst>
                                          <p:attrName>ppt_h</p:attrName>
                                        </p:attrNameLst>
                                      </p:cBhvr>
                                      <p:tavLst>
                                        <p:tav tm="0">
                                          <p:val>
                                            <p:fltVal val="0"/>
                                          </p:val>
                                        </p:tav>
                                        <p:tav tm="100000">
                                          <p:val>
                                            <p:strVal val="#ppt_h"/>
                                          </p:val>
                                        </p:tav>
                                      </p:tavLst>
                                    </p:anim>
                                    <p:anim calcmode="lin" valueType="num">
                                      <p:cBhvr>
                                        <p:cTn id="121" dur="500" fill="hold"/>
                                        <p:tgtEl>
                                          <p:spTgt spid="79"/>
                                        </p:tgtEl>
                                        <p:attrNameLst>
                                          <p:attrName>ppt_x</p:attrName>
                                        </p:attrNameLst>
                                      </p:cBhvr>
                                      <p:tavLst>
                                        <p:tav tm="0">
                                          <p:val>
                                            <p:fltVal val="0.5"/>
                                          </p:val>
                                        </p:tav>
                                        <p:tav tm="100000">
                                          <p:val>
                                            <p:strVal val="#ppt_x"/>
                                          </p:val>
                                        </p:tav>
                                      </p:tavLst>
                                    </p:anim>
                                    <p:anim calcmode="lin" valueType="num">
                                      <p:cBhvr>
                                        <p:cTn id="122" dur="500" fill="hold"/>
                                        <p:tgtEl>
                                          <p:spTgt spid="79"/>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30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 calcmode="lin" valueType="num">
                                      <p:cBhvr>
                                        <p:cTn id="127" dur="500" fill="hold"/>
                                        <p:tgtEl>
                                          <p:spTgt spid="82"/>
                                        </p:tgtEl>
                                        <p:attrNameLst>
                                          <p:attrName>ppt_x</p:attrName>
                                        </p:attrNameLst>
                                      </p:cBhvr>
                                      <p:tavLst>
                                        <p:tav tm="0">
                                          <p:val>
                                            <p:fltVal val="0.5"/>
                                          </p:val>
                                        </p:tav>
                                        <p:tav tm="100000">
                                          <p:val>
                                            <p:strVal val="#ppt_x"/>
                                          </p:val>
                                        </p:tav>
                                      </p:tavLst>
                                    </p:anim>
                                    <p:anim calcmode="lin" valueType="num">
                                      <p:cBhvr>
                                        <p:cTn id="128" dur="500" fill="hold"/>
                                        <p:tgtEl>
                                          <p:spTgt spid="82"/>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300"/>
                                  </p:stCondLst>
                                  <p:childTnLst>
                                    <p:set>
                                      <p:cBhvr>
                                        <p:cTn id="130" dur="1" fill="hold">
                                          <p:stCondLst>
                                            <p:cond delay="0"/>
                                          </p:stCondLst>
                                        </p:cTn>
                                        <p:tgtEl>
                                          <p:spTgt spid="85"/>
                                        </p:tgtEl>
                                        <p:attrNameLst>
                                          <p:attrName>style.visibility</p:attrName>
                                        </p:attrNameLst>
                                      </p:cBhvr>
                                      <p:to>
                                        <p:strVal val="visible"/>
                                      </p:to>
                                    </p:set>
                                    <p:anim calcmode="lin" valueType="num">
                                      <p:cBhvr>
                                        <p:cTn id="131" dur="500" fill="hold"/>
                                        <p:tgtEl>
                                          <p:spTgt spid="85"/>
                                        </p:tgtEl>
                                        <p:attrNameLst>
                                          <p:attrName>ppt_w</p:attrName>
                                        </p:attrNameLst>
                                      </p:cBhvr>
                                      <p:tavLst>
                                        <p:tav tm="0">
                                          <p:val>
                                            <p:fltVal val="0"/>
                                          </p:val>
                                        </p:tav>
                                        <p:tav tm="100000">
                                          <p:val>
                                            <p:strVal val="#ppt_w"/>
                                          </p:val>
                                        </p:tav>
                                      </p:tavLst>
                                    </p:anim>
                                    <p:anim calcmode="lin" valueType="num">
                                      <p:cBhvr>
                                        <p:cTn id="132" dur="500" fill="hold"/>
                                        <p:tgtEl>
                                          <p:spTgt spid="85"/>
                                        </p:tgtEl>
                                        <p:attrNameLst>
                                          <p:attrName>ppt_h</p:attrName>
                                        </p:attrNameLst>
                                      </p:cBhvr>
                                      <p:tavLst>
                                        <p:tav tm="0">
                                          <p:val>
                                            <p:fltVal val="0"/>
                                          </p:val>
                                        </p:tav>
                                        <p:tav tm="100000">
                                          <p:val>
                                            <p:strVal val="#ppt_h"/>
                                          </p:val>
                                        </p:tav>
                                      </p:tavLst>
                                    </p:anim>
                                    <p:anim calcmode="lin" valueType="num">
                                      <p:cBhvr>
                                        <p:cTn id="133" dur="500" fill="hold"/>
                                        <p:tgtEl>
                                          <p:spTgt spid="85"/>
                                        </p:tgtEl>
                                        <p:attrNameLst>
                                          <p:attrName>ppt_x</p:attrName>
                                        </p:attrNameLst>
                                      </p:cBhvr>
                                      <p:tavLst>
                                        <p:tav tm="0">
                                          <p:val>
                                            <p:fltVal val="0.5"/>
                                          </p:val>
                                        </p:tav>
                                        <p:tav tm="100000">
                                          <p:val>
                                            <p:strVal val="#ppt_x"/>
                                          </p:val>
                                        </p:tav>
                                      </p:tavLst>
                                    </p:anim>
                                    <p:anim calcmode="lin" valueType="num">
                                      <p:cBhvr>
                                        <p:cTn id="134" dur="500" fill="hold"/>
                                        <p:tgtEl>
                                          <p:spTgt spid="85"/>
                                        </p:tgtEl>
                                        <p:attrNameLst>
                                          <p:attrName>ppt_y</p:attrName>
                                        </p:attrNameLst>
                                      </p:cBhvr>
                                      <p:tavLst>
                                        <p:tav tm="0">
                                          <p:val>
                                            <p:fltVal val="0.5"/>
                                          </p:val>
                                        </p:tav>
                                        <p:tav tm="100000">
                                          <p:val>
                                            <p:strVal val="#ppt_y"/>
                                          </p:val>
                                        </p:tav>
                                      </p:tavLst>
                                    </p:anim>
                                  </p:childTnLst>
                                </p:cTn>
                              </p:par>
                              <p:par>
                                <p:cTn id="135" presetID="23" presetClass="entr" presetSubtype="528" fill="hold" nodeType="withEffect">
                                  <p:stCondLst>
                                    <p:cond delay="600"/>
                                  </p:stCondLst>
                                  <p:childTnLst>
                                    <p:set>
                                      <p:cBhvr>
                                        <p:cTn id="136" dur="1" fill="hold">
                                          <p:stCondLst>
                                            <p:cond delay="0"/>
                                          </p:stCondLst>
                                        </p:cTn>
                                        <p:tgtEl>
                                          <p:spTgt spid="88"/>
                                        </p:tgtEl>
                                        <p:attrNameLst>
                                          <p:attrName>style.visibility</p:attrName>
                                        </p:attrNameLst>
                                      </p:cBhvr>
                                      <p:to>
                                        <p:strVal val="visible"/>
                                      </p:to>
                                    </p:set>
                                    <p:anim calcmode="lin" valueType="num">
                                      <p:cBhvr>
                                        <p:cTn id="137" dur="500" fill="hold"/>
                                        <p:tgtEl>
                                          <p:spTgt spid="88"/>
                                        </p:tgtEl>
                                        <p:attrNameLst>
                                          <p:attrName>ppt_w</p:attrName>
                                        </p:attrNameLst>
                                      </p:cBhvr>
                                      <p:tavLst>
                                        <p:tav tm="0">
                                          <p:val>
                                            <p:fltVal val="0"/>
                                          </p:val>
                                        </p:tav>
                                        <p:tav tm="100000">
                                          <p:val>
                                            <p:strVal val="#ppt_w"/>
                                          </p:val>
                                        </p:tav>
                                      </p:tavLst>
                                    </p:anim>
                                    <p:anim calcmode="lin" valueType="num">
                                      <p:cBhvr>
                                        <p:cTn id="138" dur="500" fill="hold"/>
                                        <p:tgtEl>
                                          <p:spTgt spid="88"/>
                                        </p:tgtEl>
                                        <p:attrNameLst>
                                          <p:attrName>ppt_h</p:attrName>
                                        </p:attrNameLst>
                                      </p:cBhvr>
                                      <p:tavLst>
                                        <p:tav tm="0">
                                          <p:val>
                                            <p:fltVal val="0"/>
                                          </p:val>
                                        </p:tav>
                                        <p:tav tm="100000">
                                          <p:val>
                                            <p:strVal val="#ppt_h"/>
                                          </p:val>
                                        </p:tav>
                                      </p:tavLst>
                                    </p:anim>
                                    <p:anim calcmode="lin" valueType="num">
                                      <p:cBhvr>
                                        <p:cTn id="139" dur="500" fill="hold"/>
                                        <p:tgtEl>
                                          <p:spTgt spid="88"/>
                                        </p:tgtEl>
                                        <p:attrNameLst>
                                          <p:attrName>ppt_x</p:attrName>
                                        </p:attrNameLst>
                                      </p:cBhvr>
                                      <p:tavLst>
                                        <p:tav tm="0">
                                          <p:val>
                                            <p:fltVal val="0.5"/>
                                          </p:val>
                                        </p:tav>
                                        <p:tav tm="100000">
                                          <p:val>
                                            <p:strVal val="#ppt_x"/>
                                          </p:val>
                                        </p:tav>
                                      </p:tavLst>
                                    </p:anim>
                                    <p:anim calcmode="lin" valueType="num">
                                      <p:cBhvr>
                                        <p:cTn id="140" dur="500" fill="hold"/>
                                        <p:tgtEl>
                                          <p:spTgt spid="88"/>
                                        </p:tgtEl>
                                        <p:attrNameLst>
                                          <p:attrName>ppt_y</p:attrName>
                                        </p:attrNameLst>
                                      </p:cBhvr>
                                      <p:tavLst>
                                        <p:tav tm="0">
                                          <p:val>
                                            <p:fltVal val="0.5"/>
                                          </p:val>
                                        </p:tav>
                                        <p:tav tm="100000">
                                          <p:val>
                                            <p:strVal val="#ppt_y"/>
                                          </p:val>
                                        </p:tav>
                                      </p:tavLst>
                                    </p:anim>
                                  </p:childTnLst>
                                </p:cTn>
                              </p:par>
                              <p:par>
                                <p:cTn id="141" presetID="23" presetClass="entr" presetSubtype="528" fill="hold" nodeType="withEffect">
                                  <p:stCondLst>
                                    <p:cond delay="600"/>
                                  </p:stCondLst>
                                  <p:childTnLst>
                                    <p:set>
                                      <p:cBhvr>
                                        <p:cTn id="142" dur="1" fill="hold">
                                          <p:stCondLst>
                                            <p:cond delay="0"/>
                                          </p:stCondLst>
                                        </p:cTn>
                                        <p:tgtEl>
                                          <p:spTgt spid="91"/>
                                        </p:tgtEl>
                                        <p:attrNameLst>
                                          <p:attrName>style.visibility</p:attrName>
                                        </p:attrNameLst>
                                      </p:cBhvr>
                                      <p:to>
                                        <p:strVal val="visible"/>
                                      </p:to>
                                    </p:set>
                                    <p:anim calcmode="lin" valueType="num">
                                      <p:cBhvr>
                                        <p:cTn id="143" dur="500" fill="hold"/>
                                        <p:tgtEl>
                                          <p:spTgt spid="91"/>
                                        </p:tgtEl>
                                        <p:attrNameLst>
                                          <p:attrName>ppt_w</p:attrName>
                                        </p:attrNameLst>
                                      </p:cBhvr>
                                      <p:tavLst>
                                        <p:tav tm="0">
                                          <p:val>
                                            <p:fltVal val="0"/>
                                          </p:val>
                                        </p:tav>
                                        <p:tav tm="100000">
                                          <p:val>
                                            <p:strVal val="#ppt_w"/>
                                          </p:val>
                                        </p:tav>
                                      </p:tavLst>
                                    </p:anim>
                                    <p:anim calcmode="lin" valueType="num">
                                      <p:cBhvr>
                                        <p:cTn id="144" dur="500" fill="hold"/>
                                        <p:tgtEl>
                                          <p:spTgt spid="91"/>
                                        </p:tgtEl>
                                        <p:attrNameLst>
                                          <p:attrName>ppt_h</p:attrName>
                                        </p:attrNameLst>
                                      </p:cBhvr>
                                      <p:tavLst>
                                        <p:tav tm="0">
                                          <p:val>
                                            <p:fltVal val="0"/>
                                          </p:val>
                                        </p:tav>
                                        <p:tav tm="100000">
                                          <p:val>
                                            <p:strVal val="#ppt_h"/>
                                          </p:val>
                                        </p:tav>
                                      </p:tavLst>
                                    </p:anim>
                                    <p:anim calcmode="lin" valueType="num">
                                      <p:cBhvr>
                                        <p:cTn id="145" dur="500" fill="hold"/>
                                        <p:tgtEl>
                                          <p:spTgt spid="91"/>
                                        </p:tgtEl>
                                        <p:attrNameLst>
                                          <p:attrName>ppt_x</p:attrName>
                                        </p:attrNameLst>
                                      </p:cBhvr>
                                      <p:tavLst>
                                        <p:tav tm="0">
                                          <p:val>
                                            <p:fltVal val="0.5"/>
                                          </p:val>
                                        </p:tav>
                                        <p:tav tm="100000">
                                          <p:val>
                                            <p:strVal val="#ppt_x"/>
                                          </p:val>
                                        </p:tav>
                                      </p:tavLst>
                                    </p:anim>
                                    <p:anim calcmode="lin" valueType="num">
                                      <p:cBhvr>
                                        <p:cTn id="146" dur="500" fill="hold"/>
                                        <p:tgtEl>
                                          <p:spTgt spid="91"/>
                                        </p:tgtEl>
                                        <p:attrNameLst>
                                          <p:attrName>ppt_y</p:attrName>
                                        </p:attrNameLst>
                                      </p:cBhvr>
                                      <p:tavLst>
                                        <p:tav tm="0">
                                          <p:val>
                                            <p:fltVal val="0.5"/>
                                          </p:val>
                                        </p:tav>
                                        <p:tav tm="100000">
                                          <p:val>
                                            <p:strVal val="#ppt_y"/>
                                          </p:val>
                                        </p:tav>
                                      </p:tavLst>
                                    </p:anim>
                                  </p:childTnLst>
                                </p:cTn>
                              </p:par>
                              <p:par>
                                <p:cTn id="147" presetID="23" presetClass="entr" presetSubtype="528" fill="hold" nodeType="withEffect">
                                  <p:stCondLst>
                                    <p:cond delay="300"/>
                                  </p:stCondLst>
                                  <p:childTnLst>
                                    <p:set>
                                      <p:cBhvr>
                                        <p:cTn id="148" dur="1" fill="hold">
                                          <p:stCondLst>
                                            <p:cond delay="0"/>
                                          </p:stCondLst>
                                        </p:cTn>
                                        <p:tgtEl>
                                          <p:spTgt spid="94"/>
                                        </p:tgtEl>
                                        <p:attrNameLst>
                                          <p:attrName>style.visibility</p:attrName>
                                        </p:attrNameLst>
                                      </p:cBhvr>
                                      <p:to>
                                        <p:strVal val="visible"/>
                                      </p:to>
                                    </p:set>
                                    <p:anim calcmode="lin" valueType="num">
                                      <p:cBhvr>
                                        <p:cTn id="149" dur="500" fill="hold"/>
                                        <p:tgtEl>
                                          <p:spTgt spid="94"/>
                                        </p:tgtEl>
                                        <p:attrNameLst>
                                          <p:attrName>ppt_w</p:attrName>
                                        </p:attrNameLst>
                                      </p:cBhvr>
                                      <p:tavLst>
                                        <p:tav tm="0">
                                          <p:val>
                                            <p:fltVal val="0"/>
                                          </p:val>
                                        </p:tav>
                                        <p:tav tm="100000">
                                          <p:val>
                                            <p:strVal val="#ppt_w"/>
                                          </p:val>
                                        </p:tav>
                                      </p:tavLst>
                                    </p:anim>
                                    <p:anim calcmode="lin" valueType="num">
                                      <p:cBhvr>
                                        <p:cTn id="150" dur="500" fill="hold"/>
                                        <p:tgtEl>
                                          <p:spTgt spid="94"/>
                                        </p:tgtEl>
                                        <p:attrNameLst>
                                          <p:attrName>ppt_h</p:attrName>
                                        </p:attrNameLst>
                                      </p:cBhvr>
                                      <p:tavLst>
                                        <p:tav tm="0">
                                          <p:val>
                                            <p:fltVal val="0"/>
                                          </p:val>
                                        </p:tav>
                                        <p:tav tm="100000">
                                          <p:val>
                                            <p:strVal val="#ppt_h"/>
                                          </p:val>
                                        </p:tav>
                                      </p:tavLst>
                                    </p:anim>
                                    <p:anim calcmode="lin" valueType="num">
                                      <p:cBhvr>
                                        <p:cTn id="151" dur="500" fill="hold"/>
                                        <p:tgtEl>
                                          <p:spTgt spid="94"/>
                                        </p:tgtEl>
                                        <p:attrNameLst>
                                          <p:attrName>ppt_x</p:attrName>
                                        </p:attrNameLst>
                                      </p:cBhvr>
                                      <p:tavLst>
                                        <p:tav tm="0">
                                          <p:val>
                                            <p:fltVal val="0.5"/>
                                          </p:val>
                                        </p:tav>
                                        <p:tav tm="100000">
                                          <p:val>
                                            <p:strVal val="#ppt_x"/>
                                          </p:val>
                                        </p:tav>
                                      </p:tavLst>
                                    </p:anim>
                                    <p:anim calcmode="lin" valueType="num">
                                      <p:cBhvr>
                                        <p:cTn id="152" dur="500" fill="hold"/>
                                        <p:tgtEl>
                                          <p:spTgt spid="94"/>
                                        </p:tgtEl>
                                        <p:attrNameLst>
                                          <p:attrName>ppt_y</p:attrName>
                                        </p:attrNameLst>
                                      </p:cBhvr>
                                      <p:tavLst>
                                        <p:tav tm="0">
                                          <p:val>
                                            <p:fltVal val="0.5"/>
                                          </p:val>
                                        </p:tav>
                                        <p:tav tm="100000">
                                          <p:val>
                                            <p:strVal val="#ppt_y"/>
                                          </p:val>
                                        </p:tav>
                                      </p:tavLst>
                                    </p:anim>
                                  </p:childTnLst>
                                </p:cTn>
                              </p:par>
                              <p:par>
                                <p:cTn id="153" presetID="23" presetClass="entr" presetSubtype="528" fill="hold" nodeType="withEffect">
                                  <p:stCondLst>
                                    <p:cond delay="600"/>
                                  </p:stCondLst>
                                  <p:childTnLst>
                                    <p:set>
                                      <p:cBhvr>
                                        <p:cTn id="154" dur="1" fill="hold">
                                          <p:stCondLst>
                                            <p:cond delay="0"/>
                                          </p:stCondLst>
                                        </p:cTn>
                                        <p:tgtEl>
                                          <p:spTgt spid="97"/>
                                        </p:tgtEl>
                                        <p:attrNameLst>
                                          <p:attrName>style.visibility</p:attrName>
                                        </p:attrNameLst>
                                      </p:cBhvr>
                                      <p:to>
                                        <p:strVal val="visible"/>
                                      </p:to>
                                    </p:set>
                                    <p:anim calcmode="lin" valueType="num">
                                      <p:cBhvr>
                                        <p:cTn id="155" dur="500" fill="hold"/>
                                        <p:tgtEl>
                                          <p:spTgt spid="97"/>
                                        </p:tgtEl>
                                        <p:attrNameLst>
                                          <p:attrName>ppt_w</p:attrName>
                                        </p:attrNameLst>
                                      </p:cBhvr>
                                      <p:tavLst>
                                        <p:tav tm="0">
                                          <p:val>
                                            <p:fltVal val="0"/>
                                          </p:val>
                                        </p:tav>
                                        <p:tav tm="100000">
                                          <p:val>
                                            <p:strVal val="#ppt_w"/>
                                          </p:val>
                                        </p:tav>
                                      </p:tavLst>
                                    </p:anim>
                                    <p:anim calcmode="lin" valueType="num">
                                      <p:cBhvr>
                                        <p:cTn id="156" dur="500" fill="hold"/>
                                        <p:tgtEl>
                                          <p:spTgt spid="97"/>
                                        </p:tgtEl>
                                        <p:attrNameLst>
                                          <p:attrName>ppt_h</p:attrName>
                                        </p:attrNameLst>
                                      </p:cBhvr>
                                      <p:tavLst>
                                        <p:tav tm="0">
                                          <p:val>
                                            <p:fltVal val="0"/>
                                          </p:val>
                                        </p:tav>
                                        <p:tav tm="100000">
                                          <p:val>
                                            <p:strVal val="#ppt_h"/>
                                          </p:val>
                                        </p:tav>
                                      </p:tavLst>
                                    </p:anim>
                                    <p:anim calcmode="lin" valueType="num">
                                      <p:cBhvr>
                                        <p:cTn id="157" dur="500" fill="hold"/>
                                        <p:tgtEl>
                                          <p:spTgt spid="97"/>
                                        </p:tgtEl>
                                        <p:attrNameLst>
                                          <p:attrName>ppt_x</p:attrName>
                                        </p:attrNameLst>
                                      </p:cBhvr>
                                      <p:tavLst>
                                        <p:tav tm="0">
                                          <p:val>
                                            <p:fltVal val="0.5"/>
                                          </p:val>
                                        </p:tav>
                                        <p:tav tm="100000">
                                          <p:val>
                                            <p:strVal val="#ppt_x"/>
                                          </p:val>
                                        </p:tav>
                                      </p:tavLst>
                                    </p:anim>
                                    <p:anim calcmode="lin" valueType="num">
                                      <p:cBhvr>
                                        <p:cTn id="158" dur="500" fill="hold"/>
                                        <p:tgtEl>
                                          <p:spTgt spid="97"/>
                                        </p:tgtEl>
                                        <p:attrNameLst>
                                          <p:attrName>ppt_y</p:attrName>
                                        </p:attrNameLst>
                                      </p:cBhvr>
                                      <p:tavLst>
                                        <p:tav tm="0">
                                          <p:val>
                                            <p:fltVal val="0.5"/>
                                          </p:val>
                                        </p:tav>
                                        <p:tav tm="100000">
                                          <p:val>
                                            <p:strVal val="#ppt_y"/>
                                          </p:val>
                                        </p:tav>
                                      </p:tavLst>
                                    </p:anim>
                                  </p:childTnLst>
                                </p:cTn>
                              </p:par>
                              <p:par>
                                <p:cTn id="159" presetID="23" presetClass="entr" presetSubtype="528" fill="hold" nodeType="withEffect">
                                  <p:stCondLst>
                                    <p:cond delay="600"/>
                                  </p:stCondLst>
                                  <p:childTnLst>
                                    <p:set>
                                      <p:cBhvr>
                                        <p:cTn id="160" dur="1" fill="hold">
                                          <p:stCondLst>
                                            <p:cond delay="0"/>
                                          </p:stCondLst>
                                        </p:cTn>
                                        <p:tgtEl>
                                          <p:spTgt spid="100"/>
                                        </p:tgtEl>
                                        <p:attrNameLst>
                                          <p:attrName>style.visibility</p:attrName>
                                        </p:attrNameLst>
                                      </p:cBhvr>
                                      <p:to>
                                        <p:strVal val="visible"/>
                                      </p:to>
                                    </p:set>
                                    <p:anim calcmode="lin" valueType="num">
                                      <p:cBhvr>
                                        <p:cTn id="161" dur="500" fill="hold"/>
                                        <p:tgtEl>
                                          <p:spTgt spid="100"/>
                                        </p:tgtEl>
                                        <p:attrNameLst>
                                          <p:attrName>ppt_w</p:attrName>
                                        </p:attrNameLst>
                                      </p:cBhvr>
                                      <p:tavLst>
                                        <p:tav tm="0">
                                          <p:val>
                                            <p:fltVal val="0"/>
                                          </p:val>
                                        </p:tav>
                                        <p:tav tm="100000">
                                          <p:val>
                                            <p:strVal val="#ppt_w"/>
                                          </p:val>
                                        </p:tav>
                                      </p:tavLst>
                                    </p:anim>
                                    <p:anim calcmode="lin" valueType="num">
                                      <p:cBhvr>
                                        <p:cTn id="162" dur="500" fill="hold"/>
                                        <p:tgtEl>
                                          <p:spTgt spid="100"/>
                                        </p:tgtEl>
                                        <p:attrNameLst>
                                          <p:attrName>ppt_h</p:attrName>
                                        </p:attrNameLst>
                                      </p:cBhvr>
                                      <p:tavLst>
                                        <p:tav tm="0">
                                          <p:val>
                                            <p:fltVal val="0"/>
                                          </p:val>
                                        </p:tav>
                                        <p:tav tm="100000">
                                          <p:val>
                                            <p:strVal val="#ppt_h"/>
                                          </p:val>
                                        </p:tav>
                                      </p:tavLst>
                                    </p:anim>
                                    <p:anim calcmode="lin" valueType="num">
                                      <p:cBhvr>
                                        <p:cTn id="163" dur="500" fill="hold"/>
                                        <p:tgtEl>
                                          <p:spTgt spid="100"/>
                                        </p:tgtEl>
                                        <p:attrNameLst>
                                          <p:attrName>ppt_x</p:attrName>
                                        </p:attrNameLst>
                                      </p:cBhvr>
                                      <p:tavLst>
                                        <p:tav tm="0">
                                          <p:val>
                                            <p:fltVal val="0.5"/>
                                          </p:val>
                                        </p:tav>
                                        <p:tav tm="100000">
                                          <p:val>
                                            <p:strVal val="#ppt_x"/>
                                          </p:val>
                                        </p:tav>
                                      </p:tavLst>
                                    </p:anim>
                                    <p:anim calcmode="lin" valueType="num">
                                      <p:cBhvr>
                                        <p:cTn id="164" dur="500" fill="hold"/>
                                        <p:tgtEl>
                                          <p:spTgt spid="100"/>
                                        </p:tgtEl>
                                        <p:attrNameLst>
                                          <p:attrName>ppt_y</p:attrName>
                                        </p:attrNameLst>
                                      </p:cBhvr>
                                      <p:tavLst>
                                        <p:tav tm="0">
                                          <p:val>
                                            <p:fltVal val="0.5"/>
                                          </p:val>
                                        </p:tav>
                                        <p:tav tm="100000">
                                          <p:val>
                                            <p:strVal val="#ppt_y"/>
                                          </p:val>
                                        </p:tav>
                                      </p:tavLst>
                                    </p:anim>
                                  </p:childTnLst>
                                </p:cTn>
                              </p:par>
                              <p:par>
                                <p:cTn id="165" presetID="26" presetClass="emph" presetSubtype="0" repeatCount="3000" fill="hold" nodeType="withEffect">
                                  <p:stCondLst>
                                    <p:cond delay="600"/>
                                  </p:stCondLst>
                                  <p:childTnLst>
                                    <p:animEffect transition="out" filter="fade">
                                      <p:cBhvr>
                                        <p:cTn id="166" dur="500" tmFilter="0, 0; .2, .5; .8, .5; 1, 0"/>
                                        <p:tgtEl>
                                          <p:spTgt spid="64"/>
                                        </p:tgtEl>
                                      </p:cBhvr>
                                    </p:animEffect>
                                    <p:animScale>
                                      <p:cBhvr>
                                        <p:cTn id="167" dur="250" autoRev="1" fill="hold"/>
                                        <p:tgtEl>
                                          <p:spTgt spid="64"/>
                                        </p:tgtEl>
                                      </p:cBhvr>
                                      <p:by x="105000" y="105000"/>
                                    </p:animScale>
                                  </p:childTnLst>
                                </p:cTn>
                              </p:par>
                              <p:par>
                                <p:cTn id="168" presetID="26" presetClass="emph" presetSubtype="0" repeatCount="3000" fill="hold" nodeType="withEffect">
                                  <p:stCondLst>
                                    <p:cond delay="710"/>
                                  </p:stCondLst>
                                  <p:childTnLst>
                                    <p:animEffect transition="out" filter="fade">
                                      <p:cBhvr>
                                        <p:cTn id="169" dur="500" tmFilter="0, 0; .2, .5; .8, .5; 1, 0"/>
                                        <p:tgtEl>
                                          <p:spTgt spid="85"/>
                                        </p:tgtEl>
                                      </p:cBhvr>
                                    </p:animEffect>
                                    <p:animScale>
                                      <p:cBhvr>
                                        <p:cTn id="170" dur="250" autoRev="1" fill="hold"/>
                                        <p:tgtEl>
                                          <p:spTgt spid="85"/>
                                        </p:tgtEl>
                                      </p:cBhvr>
                                      <p:by x="105000" y="105000"/>
                                    </p:animScale>
                                  </p:childTnLst>
                                </p:cTn>
                              </p:par>
                              <p:par>
                                <p:cTn id="171" presetID="26" presetClass="emph" presetSubtype="0" repeatCount="3000" fill="hold" nodeType="withEffect">
                                  <p:stCondLst>
                                    <p:cond delay="410"/>
                                  </p:stCondLst>
                                  <p:childTnLst>
                                    <p:animEffect transition="out" filter="fade">
                                      <p:cBhvr>
                                        <p:cTn id="172" dur="500" tmFilter="0, 0; .2, .5; .8, .5; 1, 0"/>
                                        <p:tgtEl>
                                          <p:spTgt spid="91"/>
                                        </p:tgtEl>
                                      </p:cBhvr>
                                    </p:animEffect>
                                    <p:animScale>
                                      <p:cBhvr>
                                        <p:cTn id="173" dur="250" autoRev="1" fill="hold"/>
                                        <p:tgtEl>
                                          <p:spTgt spid="91"/>
                                        </p:tgtEl>
                                      </p:cBhvr>
                                      <p:by x="105000" y="105000"/>
                                    </p:animScale>
                                  </p:childTnLst>
                                </p:cTn>
                              </p:par>
                              <p:par>
                                <p:cTn id="174" presetID="26" presetClass="emph" presetSubtype="0" repeatCount="3000" fill="hold" nodeType="withEffect">
                                  <p:stCondLst>
                                    <p:cond delay="810"/>
                                  </p:stCondLst>
                                  <p:childTnLst>
                                    <p:animEffect transition="out" filter="fade">
                                      <p:cBhvr>
                                        <p:cTn id="175" dur="500" tmFilter="0, 0; .2, .5; .8, .5; 1, 0"/>
                                        <p:tgtEl>
                                          <p:spTgt spid="94"/>
                                        </p:tgtEl>
                                      </p:cBhvr>
                                    </p:animEffect>
                                    <p:animScale>
                                      <p:cBhvr>
                                        <p:cTn id="176" dur="250" autoRev="1" fill="hold"/>
                                        <p:tgtEl>
                                          <p:spTgt spid="94"/>
                                        </p:tgtEl>
                                      </p:cBhvr>
                                      <p:by x="105000" y="105000"/>
                                    </p:animScale>
                                  </p:childTnLst>
                                </p:cTn>
                              </p:par>
                            </p:childTnLst>
                          </p:cTn>
                        </p:par>
                        <p:par>
                          <p:cTn id="177" fill="hold">
                            <p:stCondLst>
                              <p:cond delay="2000"/>
                            </p:stCondLst>
                            <p:childTnLst>
                              <p:par>
                                <p:cTn id="178" presetID="10" presetClass="entr" presetSubtype="0" fill="hold" grpId="0" nodeType="afterEffect">
                                  <p:stCondLst>
                                    <p:cond delay="0"/>
                                  </p:stCondLst>
                                  <p:childTnLst>
                                    <p:set>
                                      <p:cBhvr>
                                        <p:cTn id="179" dur="1" fill="hold">
                                          <p:stCondLst>
                                            <p:cond delay="0"/>
                                          </p:stCondLst>
                                        </p:cTn>
                                        <p:tgtEl>
                                          <p:spTgt spid="103"/>
                                        </p:tgtEl>
                                        <p:attrNameLst>
                                          <p:attrName>style.visibility</p:attrName>
                                        </p:attrNameLst>
                                      </p:cBhvr>
                                      <p:to>
                                        <p:strVal val="visible"/>
                                      </p:to>
                                    </p:set>
                                    <p:animEffect transition="in" filter="fade">
                                      <p:cBhvr>
                                        <p:cTn id="18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9" grpId="0"/>
      <p:bldP spid="60" grpId="1" bldLvl="0" animBg="1"/>
      <p:bldP spid="61" grpId="0" bldLvl="0" animBg="1"/>
      <p:bldP spid="61" grpId="1" bldLvl="0" animBg="1"/>
      <p:bldP spid="61" grpId="2" bldLvl="0" animBg="1"/>
      <p:bldP spid="62" grpId="0" bldLvl="0" animBg="1"/>
      <p:bldP spid="62" grpId="1" bldLvl="0" animBg="1"/>
      <p:bldP spid="62" grpId="2" bldLvl="0" animBg="1"/>
      <p:bldP spid="103" grpId="0"/>
      <p:bldP spid="10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093006" y="1971177"/>
            <a:ext cx="1238116" cy="589315"/>
          </a:xfrm>
          <a:prstGeom prst="rect">
            <a:avLst/>
          </a:prstGeom>
          <a:noFill/>
          <a:ln w="9525">
            <a:noFill/>
            <a:miter lim="800000"/>
          </a:ln>
          <a:effectLst/>
        </p:spPr>
        <p:txBody>
          <a:bodyPr lIns="126415" tIns="63208" rIns="126415" bIns="63208">
            <a:spAutoFit/>
          </a:bodyPr>
          <a:lstStyle/>
          <a:p>
            <a:pPr algn="ctr"/>
            <a:r>
              <a:rPr lang="zh-CN" altLang="en-US" sz="1500" dirty="0">
                <a:solidFill>
                  <a:schemeClr val="bg1"/>
                </a:solidFill>
              </a:rPr>
              <a:t>创始人</a:t>
            </a:r>
          </a:p>
          <a:p>
            <a:pPr algn="ctr"/>
            <a:r>
              <a:rPr lang="zh-CN" altLang="en-US" sz="1500" dirty="0">
                <a:solidFill>
                  <a:schemeClr val="bg1"/>
                </a:solidFill>
              </a:rPr>
              <a:t>25%</a:t>
            </a:r>
          </a:p>
        </p:txBody>
      </p:sp>
      <p:sp>
        <p:nvSpPr>
          <p:cNvPr id="13317" name="Text Box 5"/>
          <p:cNvSpPr txBox="1">
            <a:spLocks noChangeArrowheads="1"/>
          </p:cNvSpPr>
          <p:nvPr/>
        </p:nvSpPr>
        <p:spPr bwMode="auto">
          <a:xfrm>
            <a:off x="4189479" y="1492238"/>
            <a:ext cx="1236383" cy="589315"/>
          </a:xfrm>
          <a:prstGeom prst="rect">
            <a:avLst/>
          </a:prstGeom>
          <a:noFill/>
          <a:ln w="9525">
            <a:noFill/>
            <a:miter lim="800000"/>
          </a:ln>
          <a:effectLst/>
        </p:spPr>
        <p:txBody>
          <a:bodyPr lIns="126415" tIns="63208" rIns="126415" bIns="63208">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优秀员工25%</a:t>
            </a:r>
          </a:p>
        </p:txBody>
      </p:sp>
      <p:sp>
        <p:nvSpPr>
          <p:cNvPr id="14" name="TextBox 6"/>
          <p:cNvSpPr>
            <a:spLocks noChangeArrowheads="1"/>
          </p:cNvSpPr>
          <p:nvPr/>
        </p:nvSpPr>
        <p:spPr bwMode="auto">
          <a:xfrm>
            <a:off x="478582" y="628556"/>
            <a:ext cx="5082725" cy="496982"/>
          </a:xfrm>
          <a:prstGeom prst="rect">
            <a:avLst/>
          </a:prstGeom>
          <a:noFill/>
          <a:ln w="9525">
            <a:noFill/>
            <a:miter lim="800000"/>
          </a:ln>
        </p:spPr>
        <p:txBody>
          <a:bodyPr wrap="square" lIns="126415" tIns="63208" rIns="126415" bIns="63208">
            <a:spAutoFit/>
          </a:bodyPr>
          <a:lstStyle/>
          <a:p>
            <a:r>
              <a:rPr lang="en-US" sz="2400" b="1" dirty="0" smtClean="0">
                <a:solidFill>
                  <a:srgbClr val="C00000"/>
                </a:solidFill>
                <a:latin typeface="Arial" panose="020B0604020202020204" pitchFamily="34" charset="0"/>
                <a:cs typeface="Arial" panose="020B0604020202020204" pitchFamily="34" charset="0"/>
                <a:sym typeface="Corbel" panose="020B0503020204020204" pitchFamily="34" charset="0"/>
              </a:rPr>
              <a:t>Briefing</a:t>
            </a:r>
            <a:endParaRPr lang="en-US" sz="2400" b="1" dirty="0">
              <a:solidFill>
                <a:srgbClr val="C00000"/>
              </a:solidFill>
              <a:latin typeface="Arial" panose="020B0604020202020204" pitchFamily="34" charset="0"/>
              <a:cs typeface="Arial" panose="020B0604020202020204" pitchFamily="34" charset="0"/>
              <a:sym typeface="Corbel" panose="020B0503020204020204" pitchFamily="34" charset="0"/>
            </a:endParaRPr>
          </a:p>
        </p:txBody>
      </p:sp>
      <p:grpSp>
        <p:nvGrpSpPr>
          <p:cNvPr id="2" name="Group 1289"/>
          <p:cNvGrpSpPr/>
          <p:nvPr/>
        </p:nvGrpSpPr>
        <p:grpSpPr>
          <a:xfrm>
            <a:off x="136352" y="1125538"/>
            <a:ext cx="11321000" cy="5870249"/>
            <a:chOff x="212257" y="-1"/>
            <a:chExt cx="8491853" cy="5568313"/>
          </a:xfrm>
        </p:grpSpPr>
        <p:pic>
          <p:nvPicPr>
            <p:cNvPr id="5" name="image72.jpeg" descr="C:\Users\zhgb1\Desktop\2013111560FB62L84Z.jpg2013111560FB62L84Z"/>
            <p:cNvPicPr>
              <a:picLocks noChangeAspect="1"/>
            </p:cNvPicPr>
            <p:nvPr/>
          </p:nvPicPr>
          <p:blipFill>
            <a:blip r:embed="rId3" cstate="print"/>
            <a:stretch>
              <a:fillRect/>
            </a:stretch>
          </p:blipFill>
          <p:spPr>
            <a:xfrm>
              <a:off x="212257" y="0"/>
              <a:ext cx="4104639" cy="3032124"/>
            </a:xfrm>
            <a:prstGeom prst="rect">
              <a:avLst/>
            </a:prstGeom>
            <a:ln w="12700" cap="flat">
              <a:noFill/>
              <a:miter lim="400000"/>
              <a:headEnd/>
              <a:tailEnd/>
            </a:ln>
            <a:effectLst>
              <a:outerShdw blurRad="292100" dist="139700" dir="2700000" rotWithShape="0">
                <a:srgbClr val="333333">
                  <a:alpha val="64999"/>
                </a:srgbClr>
              </a:outerShdw>
            </a:effectLst>
          </p:spPr>
        </p:pic>
        <p:grpSp>
          <p:nvGrpSpPr>
            <p:cNvPr id="3" name="Group 1257"/>
            <p:cNvGrpSpPr/>
            <p:nvPr/>
          </p:nvGrpSpPr>
          <p:grpSpPr>
            <a:xfrm>
              <a:off x="2935011" y="3380058"/>
              <a:ext cx="896168" cy="1066199"/>
              <a:chOff x="0" y="0"/>
              <a:chExt cx="896167" cy="1066197"/>
            </a:xfrm>
          </p:grpSpPr>
          <p:sp>
            <p:nvSpPr>
              <p:cNvPr id="7" name="Shape 1255"/>
              <p:cNvSpPr/>
              <p:nvPr/>
            </p:nvSpPr>
            <p:spPr>
              <a:xfrm>
                <a:off x="0" y="0"/>
                <a:ext cx="896168" cy="1066198"/>
              </a:xfrm>
              <a:custGeom>
                <a:avLst/>
                <a:gdLst/>
                <a:ahLst/>
                <a:cxnLst>
                  <a:cxn ang="0">
                    <a:pos x="wd2" y="hd2"/>
                  </a:cxn>
                  <a:cxn ang="5400000">
                    <a:pos x="wd2" y="hd2"/>
                  </a:cxn>
                  <a:cxn ang="10800000">
                    <a:pos x="wd2" y="hd2"/>
                  </a:cxn>
                  <a:cxn ang="16200000">
                    <a:pos x="wd2" y="hd2"/>
                  </a:cxn>
                </a:cxnLst>
                <a:rect l="0" t="0" r="r" b="b"/>
                <a:pathLst>
                  <a:path w="21447" h="21600" extrusionOk="0">
                    <a:moveTo>
                      <a:pt x="6319" y="21600"/>
                    </a:moveTo>
                    <a:cubicBezTo>
                      <a:pt x="5706" y="21600"/>
                      <a:pt x="4936" y="21103"/>
                      <a:pt x="4622" y="20500"/>
                    </a:cubicBezTo>
                    <a:cubicBezTo>
                      <a:pt x="223" y="11900"/>
                      <a:pt x="223" y="11900"/>
                      <a:pt x="223" y="11900"/>
                    </a:cubicBezTo>
                    <a:cubicBezTo>
                      <a:pt x="-75" y="11297"/>
                      <a:pt x="-75" y="10303"/>
                      <a:pt x="223" y="9700"/>
                    </a:cubicBezTo>
                    <a:cubicBezTo>
                      <a:pt x="4622" y="1100"/>
                      <a:pt x="4622" y="1100"/>
                      <a:pt x="4622" y="1100"/>
                    </a:cubicBezTo>
                    <a:cubicBezTo>
                      <a:pt x="4936" y="497"/>
                      <a:pt x="5706" y="0"/>
                      <a:pt x="6319" y="0"/>
                    </a:cubicBezTo>
                    <a:cubicBezTo>
                      <a:pt x="15116" y="0"/>
                      <a:pt x="15116" y="0"/>
                      <a:pt x="15116" y="0"/>
                    </a:cubicBezTo>
                    <a:cubicBezTo>
                      <a:pt x="15744" y="0"/>
                      <a:pt x="16498" y="497"/>
                      <a:pt x="16812" y="1100"/>
                    </a:cubicBezTo>
                    <a:cubicBezTo>
                      <a:pt x="21211" y="9700"/>
                      <a:pt x="21211" y="9700"/>
                      <a:pt x="21211" y="9700"/>
                    </a:cubicBezTo>
                    <a:cubicBezTo>
                      <a:pt x="21525" y="10303"/>
                      <a:pt x="21525" y="11297"/>
                      <a:pt x="21211" y="11900"/>
                    </a:cubicBezTo>
                    <a:cubicBezTo>
                      <a:pt x="16812" y="20500"/>
                      <a:pt x="16812" y="20500"/>
                      <a:pt x="16812" y="20500"/>
                    </a:cubicBezTo>
                    <a:cubicBezTo>
                      <a:pt x="16498" y="21103"/>
                      <a:pt x="15744" y="21600"/>
                      <a:pt x="15116" y="21600"/>
                    </a:cubicBezTo>
                    <a:lnTo>
                      <a:pt x="6319" y="21600"/>
                    </a:lnTo>
                    <a:close/>
                  </a:path>
                </a:pathLst>
              </a:custGeom>
              <a:gradFill flip="none" rotWithShape="1">
                <a:gsLst>
                  <a:gs pos="0">
                    <a:srgbClr val="F7F7F7"/>
                  </a:gs>
                  <a:gs pos="100000">
                    <a:srgbClr val="D9D9D9"/>
                  </a:gs>
                </a:gsLst>
                <a:lin ang="2700000" scaled="0"/>
              </a:gradFill>
              <a:ln w="19050" cap="flat">
                <a:solidFill>
                  <a:srgbClr val="DFDFDF"/>
                </a:solidFill>
                <a:prstDash val="solid"/>
                <a:round/>
              </a:ln>
              <a:effectLst>
                <a:outerShdw blurRad="127000" dist="50800" dir="2700000" rotWithShape="0">
                  <a:srgbClr val="000000">
                    <a:alpha val="40000"/>
                  </a:srgbClr>
                </a:outerShdw>
              </a:effectLst>
            </p:spPr>
            <p:txBody>
              <a:bodyPr wrap="square" lIns="45719" tIns="45719" rIns="45719" bIns="45719" numCol="1" anchor="t">
                <a:noAutofit/>
              </a:bodyPr>
              <a:lstStyle/>
              <a:p>
                <a:pPr>
                  <a:defRPr>
                    <a:latin typeface="Arial" panose="020B0604020202020204"/>
                    <a:ea typeface="Arial" panose="020B0604020202020204"/>
                    <a:cs typeface="Arial" panose="020B0604020202020204"/>
                    <a:sym typeface="Arial" panose="020B0604020202020204"/>
                  </a:defRPr>
                </a:pPr>
                <a:endParaRPr/>
              </a:p>
            </p:txBody>
          </p:sp>
          <p:sp>
            <p:nvSpPr>
              <p:cNvPr id="8" name="Shape 1256"/>
              <p:cNvSpPr/>
              <p:nvPr/>
            </p:nvSpPr>
            <p:spPr>
              <a:xfrm>
                <a:off x="121568" y="144606"/>
                <a:ext cx="653076" cy="776986"/>
              </a:xfrm>
              <a:custGeom>
                <a:avLst/>
                <a:gdLst/>
                <a:ahLst/>
                <a:cxnLst>
                  <a:cxn ang="0">
                    <a:pos x="wd2" y="hd2"/>
                  </a:cxn>
                  <a:cxn ang="5400000">
                    <a:pos x="wd2" y="hd2"/>
                  </a:cxn>
                  <a:cxn ang="10800000">
                    <a:pos x="wd2" y="hd2"/>
                  </a:cxn>
                  <a:cxn ang="16200000">
                    <a:pos x="wd2" y="hd2"/>
                  </a:cxn>
                </a:cxnLst>
                <a:rect l="0" t="0" r="r" b="b"/>
                <a:pathLst>
                  <a:path w="21447" h="21600" extrusionOk="0">
                    <a:moveTo>
                      <a:pt x="6319" y="21600"/>
                    </a:moveTo>
                    <a:cubicBezTo>
                      <a:pt x="5706" y="21600"/>
                      <a:pt x="4936" y="21103"/>
                      <a:pt x="4622" y="20500"/>
                    </a:cubicBezTo>
                    <a:cubicBezTo>
                      <a:pt x="223" y="11900"/>
                      <a:pt x="223" y="11900"/>
                      <a:pt x="223" y="11900"/>
                    </a:cubicBezTo>
                    <a:cubicBezTo>
                      <a:pt x="-75" y="11297"/>
                      <a:pt x="-75" y="10303"/>
                      <a:pt x="223" y="9700"/>
                    </a:cubicBezTo>
                    <a:cubicBezTo>
                      <a:pt x="4622" y="1100"/>
                      <a:pt x="4622" y="1100"/>
                      <a:pt x="4622" y="1100"/>
                    </a:cubicBezTo>
                    <a:cubicBezTo>
                      <a:pt x="4936" y="497"/>
                      <a:pt x="5706" y="0"/>
                      <a:pt x="6319" y="0"/>
                    </a:cubicBezTo>
                    <a:cubicBezTo>
                      <a:pt x="15116" y="0"/>
                      <a:pt x="15116" y="0"/>
                      <a:pt x="15116" y="0"/>
                    </a:cubicBezTo>
                    <a:cubicBezTo>
                      <a:pt x="15744" y="0"/>
                      <a:pt x="16498" y="497"/>
                      <a:pt x="16812" y="1100"/>
                    </a:cubicBezTo>
                    <a:cubicBezTo>
                      <a:pt x="21211" y="9700"/>
                      <a:pt x="21211" y="9700"/>
                      <a:pt x="21211" y="9700"/>
                    </a:cubicBezTo>
                    <a:cubicBezTo>
                      <a:pt x="21525" y="10303"/>
                      <a:pt x="21525" y="11297"/>
                      <a:pt x="21211" y="11900"/>
                    </a:cubicBezTo>
                    <a:cubicBezTo>
                      <a:pt x="16812" y="20500"/>
                      <a:pt x="16812" y="20500"/>
                      <a:pt x="16812" y="20500"/>
                    </a:cubicBezTo>
                    <a:cubicBezTo>
                      <a:pt x="16498" y="21103"/>
                      <a:pt x="15744" y="21600"/>
                      <a:pt x="15116" y="21600"/>
                    </a:cubicBezTo>
                    <a:lnTo>
                      <a:pt x="6319" y="21600"/>
                    </a:lnTo>
                    <a:close/>
                  </a:path>
                </a:pathLst>
              </a:custGeom>
              <a:solidFill>
                <a:srgbClr val="C00000"/>
              </a:solidFill>
              <a:ln w="15875" cap="flat">
                <a:solidFill>
                  <a:srgbClr val="D2D2D2"/>
                </a:solidFill>
                <a:prstDash val="solid"/>
                <a:round/>
              </a:ln>
              <a:effectLst/>
            </p:spPr>
            <p:txBody>
              <a:bodyPr wrap="square" lIns="45719" tIns="45719" rIns="45719" bIns="45719" numCol="1" anchor="t">
                <a:noAutofit/>
              </a:bodyPr>
              <a:lstStyle/>
              <a:p>
                <a:pPr>
                  <a:defRPr>
                    <a:latin typeface="Arial" panose="020B0604020202020204"/>
                    <a:ea typeface="Arial" panose="020B0604020202020204"/>
                    <a:cs typeface="Arial" panose="020B0604020202020204"/>
                    <a:sym typeface="Arial" panose="020B0604020202020204"/>
                  </a:defRPr>
                </a:pPr>
                <a:endParaRPr/>
              </a:p>
            </p:txBody>
          </p:sp>
        </p:grpSp>
        <p:grpSp>
          <p:nvGrpSpPr>
            <p:cNvPr id="4" name="Group 1260"/>
            <p:cNvGrpSpPr/>
            <p:nvPr/>
          </p:nvGrpSpPr>
          <p:grpSpPr>
            <a:xfrm>
              <a:off x="5399653" y="3385131"/>
              <a:ext cx="896168" cy="1066199"/>
              <a:chOff x="0" y="0"/>
              <a:chExt cx="896167" cy="1066197"/>
            </a:xfrm>
          </p:grpSpPr>
          <p:sp>
            <p:nvSpPr>
              <p:cNvPr id="10" name="Shape 1258"/>
              <p:cNvSpPr/>
              <p:nvPr/>
            </p:nvSpPr>
            <p:spPr>
              <a:xfrm>
                <a:off x="0" y="0"/>
                <a:ext cx="896168" cy="1066198"/>
              </a:xfrm>
              <a:custGeom>
                <a:avLst/>
                <a:gdLst/>
                <a:ahLst/>
                <a:cxnLst>
                  <a:cxn ang="0">
                    <a:pos x="wd2" y="hd2"/>
                  </a:cxn>
                  <a:cxn ang="5400000">
                    <a:pos x="wd2" y="hd2"/>
                  </a:cxn>
                  <a:cxn ang="10800000">
                    <a:pos x="wd2" y="hd2"/>
                  </a:cxn>
                  <a:cxn ang="16200000">
                    <a:pos x="wd2" y="hd2"/>
                  </a:cxn>
                </a:cxnLst>
                <a:rect l="0" t="0" r="r" b="b"/>
                <a:pathLst>
                  <a:path w="21447" h="21600" extrusionOk="0">
                    <a:moveTo>
                      <a:pt x="6319" y="21600"/>
                    </a:moveTo>
                    <a:cubicBezTo>
                      <a:pt x="5706" y="21600"/>
                      <a:pt x="4936" y="21103"/>
                      <a:pt x="4622" y="20500"/>
                    </a:cubicBezTo>
                    <a:cubicBezTo>
                      <a:pt x="223" y="11900"/>
                      <a:pt x="223" y="11900"/>
                      <a:pt x="223" y="11900"/>
                    </a:cubicBezTo>
                    <a:cubicBezTo>
                      <a:pt x="-75" y="11297"/>
                      <a:pt x="-75" y="10303"/>
                      <a:pt x="223" y="9700"/>
                    </a:cubicBezTo>
                    <a:cubicBezTo>
                      <a:pt x="4622" y="1100"/>
                      <a:pt x="4622" y="1100"/>
                      <a:pt x="4622" y="1100"/>
                    </a:cubicBezTo>
                    <a:cubicBezTo>
                      <a:pt x="4936" y="497"/>
                      <a:pt x="5706" y="0"/>
                      <a:pt x="6319" y="0"/>
                    </a:cubicBezTo>
                    <a:cubicBezTo>
                      <a:pt x="15116" y="0"/>
                      <a:pt x="15116" y="0"/>
                      <a:pt x="15116" y="0"/>
                    </a:cubicBezTo>
                    <a:cubicBezTo>
                      <a:pt x="15744" y="0"/>
                      <a:pt x="16498" y="497"/>
                      <a:pt x="16812" y="1100"/>
                    </a:cubicBezTo>
                    <a:cubicBezTo>
                      <a:pt x="21211" y="9700"/>
                      <a:pt x="21211" y="9700"/>
                      <a:pt x="21211" y="9700"/>
                    </a:cubicBezTo>
                    <a:cubicBezTo>
                      <a:pt x="21525" y="10303"/>
                      <a:pt x="21525" y="11297"/>
                      <a:pt x="21211" y="11900"/>
                    </a:cubicBezTo>
                    <a:cubicBezTo>
                      <a:pt x="16812" y="20500"/>
                      <a:pt x="16812" y="20500"/>
                      <a:pt x="16812" y="20500"/>
                    </a:cubicBezTo>
                    <a:cubicBezTo>
                      <a:pt x="16498" y="21103"/>
                      <a:pt x="15744" y="21600"/>
                      <a:pt x="15116" y="21600"/>
                    </a:cubicBezTo>
                    <a:lnTo>
                      <a:pt x="6319" y="21600"/>
                    </a:lnTo>
                    <a:close/>
                  </a:path>
                </a:pathLst>
              </a:custGeom>
              <a:gradFill flip="none" rotWithShape="1">
                <a:gsLst>
                  <a:gs pos="0">
                    <a:srgbClr val="F7F7F7"/>
                  </a:gs>
                  <a:gs pos="100000">
                    <a:srgbClr val="D9D9D9"/>
                  </a:gs>
                </a:gsLst>
                <a:lin ang="2700000" scaled="0"/>
              </a:gradFill>
              <a:ln w="19050" cap="flat">
                <a:solidFill>
                  <a:srgbClr val="DFDFDF"/>
                </a:solidFill>
                <a:prstDash val="solid"/>
                <a:round/>
              </a:ln>
              <a:effectLst>
                <a:outerShdw blurRad="127000" dist="50800" dir="2700000" rotWithShape="0">
                  <a:srgbClr val="000000">
                    <a:alpha val="40000"/>
                  </a:srgbClr>
                </a:outerShdw>
              </a:effectLst>
            </p:spPr>
            <p:txBody>
              <a:bodyPr wrap="square" lIns="45719" tIns="45719" rIns="45719" bIns="45719" numCol="1" anchor="t">
                <a:noAutofit/>
              </a:bodyPr>
              <a:lstStyle/>
              <a:p>
                <a:pPr>
                  <a:defRPr>
                    <a:latin typeface="Arial" panose="020B0604020202020204"/>
                    <a:ea typeface="Arial" panose="020B0604020202020204"/>
                    <a:cs typeface="Arial" panose="020B0604020202020204"/>
                    <a:sym typeface="Arial" panose="020B0604020202020204"/>
                  </a:defRPr>
                </a:pPr>
                <a:endParaRPr/>
              </a:p>
            </p:txBody>
          </p:sp>
          <p:sp>
            <p:nvSpPr>
              <p:cNvPr id="11" name="Shape 1259"/>
              <p:cNvSpPr/>
              <p:nvPr/>
            </p:nvSpPr>
            <p:spPr>
              <a:xfrm>
                <a:off x="121568" y="144606"/>
                <a:ext cx="653076" cy="776986"/>
              </a:xfrm>
              <a:custGeom>
                <a:avLst/>
                <a:gdLst/>
                <a:ahLst/>
                <a:cxnLst>
                  <a:cxn ang="0">
                    <a:pos x="wd2" y="hd2"/>
                  </a:cxn>
                  <a:cxn ang="5400000">
                    <a:pos x="wd2" y="hd2"/>
                  </a:cxn>
                  <a:cxn ang="10800000">
                    <a:pos x="wd2" y="hd2"/>
                  </a:cxn>
                  <a:cxn ang="16200000">
                    <a:pos x="wd2" y="hd2"/>
                  </a:cxn>
                </a:cxnLst>
                <a:rect l="0" t="0" r="r" b="b"/>
                <a:pathLst>
                  <a:path w="21447" h="21600" extrusionOk="0">
                    <a:moveTo>
                      <a:pt x="6319" y="21600"/>
                    </a:moveTo>
                    <a:cubicBezTo>
                      <a:pt x="5706" y="21600"/>
                      <a:pt x="4936" y="21103"/>
                      <a:pt x="4622" y="20500"/>
                    </a:cubicBezTo>
                    <a:cubicBezTo>
                      <a:pt x="223" y="11900"/>
                      <a:pt x="223" y="11900"/>
                      <a:pt x="223" y="11900"/>
                    </a:cubicBezTo>
                    <a:cubicBezTo>
                      <a:pt x="-75" y="11297"/>
                      <a:pt x="-75" y="10303"/>
                      <a:pt x="223" y="9700"/>
                    </a:cubicBezTo>
                    <a:cubicBezTo>
                      <a:pt x="4622" y="1100"/>
                      <a:pt x="4622" y="1100"/>
                      <a:pt x="4622" y="1100"/>
                    </a:cubicBezTo>
                    <a:cubicBezTo>
                      <a:pt x="4936" y="497"/>
                      <a:pt x="5706" y="0"/>
                      <a:pt x="6319" y="0"/>
                    </a:cubicBezTo>
                    <a:cubicBezTo>
                      <a:pt x="15116" y="0"/>
                      <a:pt x="15116" y="0"/>
                      <a:pt x="15116" y="0"/>
                    </a:cubicBezTo>
                    <a:cubicBezTo>
                      <a:pt x="15744" y="0"/>
                      <a:pt x="16498" y="497"/>
                      <a:pt x="16812" y="1100"/>
                    </a:cubicBezTo>
                    <a:cubicBezTo>
                      <a:pt x="21211" y="9700"/>
                      <a:pt x="21211" y="9700"/>
                      <a:pt x="21211" y="9700"/>
                    </a:cubicBezTo>
                    <a:cubicBezTo>
                      <a:pt x="21525" y="10303"/>
                      <a:pt x="21525" y="11297"/>
                      <a:pt x="21211" y="11900"/>
                    </a:cubicBezTo>
                    <a:cubicBezTo>
                      <a:pt x="16812" y="20500"/>
                      <a:pt x="16812" y="20500"/>
                      <a:pt x="16812" y="20500"/>
                    </a:cubicBezTo>
                    <a:cubicBezTo>
                      <a:pt x="16498" y="21103"/>
                      <a:pt x="15744" y="21600"/>
                      <a:pt x="15116" y="21600"/>
                    </a:cubicBezTo>
                    <a:lnTo>
                      <a:pt x="6319" y="21600"/>
                    </a:lnTo>
                    <a:close/>
                  </a:path>
                </a:pathLst>
              </a:custGeom>
              <a:solidFill>
                <a:srgbClr val="C00000"/>
              </a:solidFill>
              <a:ln w="15875" cap="flat">
                <a:solidFill>
                  <a:srgbClr val="D2D2D2"/>
                </a:solidFill>
                <a:prstDash val="solid"/>
                <a:round/>
              </a:ln>
              <a:effectLst/>
            </p:spPr>
            <p:txBody>
              <a:bodyPr wrap="square" lIns="45719" tIns="45719" rIns="45719" bIns="45719" numCol="1" anchor="t">
                <a:noAutofit/>
              </a:bodyPr>
              <a:lstStyle/>
              <a:p>
                <a:pPr>
                  <a:defRPr>
                    <a:latin typeface="Arial" panose="020B0604020202020204"/>
                    <a:ea typeface="Arial" panose="020B0604020202020204"/>
                    <a:cs typeface="Arial" panose="020B0604020202020204"/>
                    <a:sym typeface="Arial" panose="020B0604020202020204"/>
                  </a:defRPr>
                </a:pPr>
                <a:endParaRPr/>
              </a:p>
            </p:txBody>
          </p:sp>
        </p:grpSp>
        <p:sp>
          <p:nvSpPr>
            <p:cNvPr id="12" name="Shape 1261"/>
            <p:cNvSpPr/>
            <p:nvPr/>
          </p:nvSpPr>
          <p:spPr>
            <a:xfrm>
              <a:off x="4627965" y="-1"/>
              <a:ext cx="3589019" cy="3220084"/>
            </a:xfrm>
            <a:prstGeom prst="rect">
              <a:avLst/>
            </a:prstGeom>
            <a:noFill/>
            <a:ln w="12700" cap="flat">
              <a:noFill/>
              <a:miter lim="400000"/>
            </a:ln>
            <a:effectLst/>
          </p:spPr>
          <p:txBody>
            <a:bodyPr wrap="square" lIns="45719" tIns="45719" rIns="45719" bIns="45719" numCol="1" anchor="t">
              <a:noAutofit/>
            </a:bodyPr>
            <a:lstStyle>
              <a:lvl1pPr>
                <a:lnSpc>
                  <a:spcPct val="200000"/>
                </a:lnSpc>
                <a:spcBef>
                  <a:spcPts val="400"/>
                </a:spcBef>
                <a:defRPr sz="17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spcAft>
                  <a:spcPts val="500"/>
                </a:spcAft>
              </a:pPr>
              <a:r>
                <a:rPr lang="en-US" altLang="zh-CN" sz="1400" dirty="0" err="1" smtClean="0">
                  <a:latin typeface="Arial" panose="020B0604020202020204" pitchFamily="34" charset="0"/>
                  <a:sym typeface="+mn-ea"/>
                </a:rPr>
                <a:t>Chinagoub</a:t>
              </a:r>
              <a:r>
                <a:rPr lang="en-US" altLang="zh-CN" sz="1400" dirty="0" smtClean="0">
                  <a:latin typeface="Arial" panose="020B0604020202020204" pitchFamily="34" charset="0"/>
                  <a:sym typeface="+mn-ea"/>
                </a:rPr>
                <a:t> </a:t>
              </a:r>
              <a:r>
                <a:rPr lang="en-US" altLang="zh-CN" sz="1400" b="0" dirty="0" smtClean="0">
                  <a:latin typeface="Arial" panose="020B0604020202020204" pitchFamily="34" charset="0"/>
                  <a:sym typeface="+mn-ea"/>
                </a:rPr>
                <a:t>is not only </a:t>
              </a:r>
              <a:r>
                <a:rPr lang="en-US" altLang="zh-CN" sz="1400" b="0" dirty="0">
                  <a:latin typeface="Arial" panose="020B0604020202020204" pitchFamily="34" charset="0"/>
                  <a:sym typeface="+mn-ea"/>
                </a:rPr>
                <a:t>a</a:t>
              </a:r>
              <a:r>
                <a:rPr lang="en-US" altLang="zh-CN" sz="1400" b="0" dirty="0" smtClean="0">
                  <a:latin typeface="Arial" panose="020B0604020202020204" pitchFamily="34" charset="0"/>
                  <a:sym typeface="+mn-ea"/>
                </a:rPr>
                <a:t> leading consulting service vendor in the technology, financing and international technology transfer </a:t>
              </a:r>
              <a:r>
                <a:rPr lang="en-US" altLang="zh-CN" sz="1400" b="0" dirty="0" err="1" smtClean="0">
                  <a:latin typeface="Arial" panose="020B0604020202020204" pitchFamily="34" charset="0"/>
                  <a:sym typeface="+mn-ea"/>
                </a:rPr>
                <a:t>industries,etc</a:t>
              </a:r>
              <a:r>
                <a:rPr lang="en-US" altLang="zh-CN" sz="1400" b="0" dirty="0" smtClean="0">
                  <a:latin typeface="Arial" panose="020B0604020202020204" pitchFamily="34" charset="0"/>
                  <a:sym typeface="+mn-ea"/>
                </a:rPr>
                <a:t>, but also a  prospective commercial enterprise built to meet the various needs produced in the knowledge-oriented economy. </a:t>
              </a:r>
              <a:r>
                <a:rPr lang="en-US" altLang="zh-CN" sz="1400" b="0" dirty="0" err="1" smtClean="0">
                  <a:latin typeface="Arial" panose="020B0604020202020204" pitchFamily="34" charset="0"/>
                  <a:sym typeface="+mn-ea"/>
                </a:rPr>
                <a:t>Chinagoub</a:t>
              </a:r>
              <a:r>
                <a:rPr lang="en-US" altLang="zh-CN" sz="1400" b="0" dirty="0" smtClean="0">
                  <a:latin typeface="Arial" panose="020B0604020202020204" pitchFamily="34" charset="0"/>
                  <a:sym typeface="+mn-ea"/>
                </a:rPr>
                <a:t> has initiatively advocated and promoted the idea of One-stop Service combining Intellectual Property, Finance and International Technology Transfer.</a:t>
              </a:r>
              <a:endParaRPr lang="zh-CN" altLang="en-US" sz="1400" b="0" dirty="0">
                <a:sym typeface="+mn-ea"/>
              </a:endParaRPr>
            </a:p>
          </p:txBody>
        </p:sp>
        <p:grpSp>
          <p:nvGrpSpPr>
            <p:cNvPr id="6" name="Group 1276"/>
            <p:cNvGrpSpPr/>
            <p:nvPr/>
          </p:nvGrpSpPr>
          <p:grpSpPr>
            <a:xfrm>
              <a:off x="5719837" y="3791401"/>
              <a:ext cx="250273" cy="321649"/>
              <a:chOff x="0" y="0"/>
              <a:chExt cx="250272" cy="321647"/>
            </a:xfrm>
          </p:grpSpPr>
          <p:sp>
            <p:nvSpPr>
              <p:cNvPr id="15" name="Shape 1262"/>
              <p:cNvSpPr/>
              <p:nvPr/>
            </p:nvSpPr>
            <p:spPr>
              <a:xfrm>
                <a:off x="89586" y="128659"/>
                <a:ext cx="27019" cy="34057"/>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16" name="Shape 1263"/>
              <p:cNvSpPr/>
              <p:nvPr/>
            </p:nvSpPr>
            <p:spPr>
              <a:xfrm>
                <a:off x="132245" y="128659"/>
                <a:ext cx="28441" cy="34057"/>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17" name="Shape 1264"/>
              <p:cNvSpPr/>
              <p:nvPr/>
            </p:nvSpPr>
            <p:spPr>
              <a:xfrm>
                <a:off x="176328" y="128659"/>
                <a:ext cx="28441" cy="34057"/>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18" name="Shape 1265"/>
              <p:cNvSpPr/>
              <p:nvPr/>
            </p:nvSpPr>
            <p:spPr>
              <a:xfrm>
                <a:off x="89586" y="179744"/>
                <a:ext cx="27019" cy="35950"/>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19" name="Shape 1266"/>
              <p:cNvSpPr/>
              <p:nvPr/>
            </p:nvSpPr>
            <p:spPr>
              <a:xfrm>
                <a:off x="132245" y="179744"/>
                <a:ext cx="28441" cy="35950"/>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20" name="Shape 1267"/>
              <p:cNvSpPr/>
              <p:nvPr/>
            </p:nvSpPr>
            <p:spPr>
              <a:xfrm>
                <a:off x="176328" y="179744"/>
                <a:ext cx="28441" cy="35950"/>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23" name="Shape 1268"/>
              <p:cNvSpPr/>
              <p:nvPr/>
            </p:nvSpPr>
            <p:spPr>
              <a:xfrm>
                <a:off x="89586" y="234613"/>
                <a:ext cx="27019" cy="3405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29" name="Shape 1269"/>
              <p:cNvSpPr/>
              <p:nvPr/>
            </p:nvSpPr>
            <p:spPr>
              <a:xfrm>
                <a:off x="45504" y="179744"/>
                <a:ext cx="28440" cy="35950"/>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31" name="Shape 1270"/>
              <p:cNvSpPr/>
              <p:nvPr/>
            </p:nvSpPr>
            <p:spPr>
              <a:xfrm>
                <a:off x="45504" y="234613"/>
                <a:ext cx="28440" cy="3405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32" name="Shape 1271"/>
              <p:cNvSpPr/>
              <p:nvPr/>
            </p:nvSpPr>
            <p:spPr>
              <a:xfrm>
                <a:off x="132245" y="234613"/>
                <a:ext cx="28441" cy="3405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33" name="Shape 1272"/>
              <p:cNvSpPr/>
              <p:nvPr/>
            </p:nvSpPr>
            <p:spPr>
              <a:xfrm>
                <a:off x="176328" y="234613"/>
                <a:ext cx="28441" cy="3405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34" name="Shape 1273"/>
              <p:cNvSpPr/>
              <p:nvPr/>
            </p:nvSpPr>
            <p:spPr>
              <a:xfrm>
                <a:off x="-1" y="22705"/>
                <a:ext cx="250274" cy="298943"/>
              </a:xfrm>
              <a:custGeom>
                <a:avLst/>
                <a:gdLst/>
                <a:ahLst/>
                <a:cxnLst>
                  <a:cxn ang="0">
                    <a:pos x="wd2" y="hd2"/>
                  </a:cxn>
                  <a:cxn ang="5400000">
                    <a:pos x="wd2" y="hd2"/>
                  </a:cxn>
                  <a:cxn ang="10800000">
                    <a:pos x="wd2" y="hd2"/>
                  </a:cxn>
                  <a:cxn ang="16200000">
                    <a:pos x="wd2" y="hd2"/>
                  </a:cxn>
                </a:cxnLst>
                <a:rect l="0" t="0" r="r" b="b"/>
                <a:pathLst>
                  <a:path w="21600" h="21600" extrusionOk="0">
                    <a:moveTo>
                      <a:pt x="21355" y="0"/>
                    </a:moveTo>
                    <a:lnTo>
                      <a:pt x="18409" y="0"/>
                    </a:lnTo>
                    <a:lnTo>
                      <a:pt x="18409" y="2187"/>
                    </a:lnTo>
                    <a:lnTo>
                      <a:pt x="15464" y="2187"/>
                    </a:lnTo>
                    <a:lnTo>
                      <a:pt x="15464" y="0"/>
                    </a:lnTo>
                    <a:lnTo>
                      <a:pt x="6382" y="0"/>
                    </a:lnTo>
                    <a:lnTo>
                      <a:pt x="6382" y="2187"/>
                    </a:lnTo>
                    <a:lnTo>
                      <a:pt x="3436" y="2187"/>
                    </a:lnTo>
                    <a:lnTo>
                      <a:pt x="3436" y="0"/>
                    </a:lnTo>
                    <a:lnTo>
                      <a:pt x="0" y="0"/>
                    </a:lnTo>
                    <a:lnTo>
                      <a:pt x="0" y="21600"/>
                    </a:lnTo>
                    <a:lnTo>
                      <a:pt x="21600" y="21600"/>
                    </a:lnTo>
                    <a:lnTo>
                      <a:pt x="21355" y="0"/>
                    </a:lnTo>
                    <a:close/>
                    <a:moveTo>
                      <a:pt x="19882" y="19686"/>
                    </a:moveTo>
                    <a:lnTo>
                      <a:pt x="1595" y="19686"/>
                    </a:lnTo>
                    <a:lnTo>
                      <a:pt x="1595" y="6015"/>
                    </a:lnTo>
                    <a:lnTo>
                      <a:pt x="19882" y="6015"/>
                    </a:lnTo>
                    <a:lnTo>
                      <a:pt x="19882" y="19686"/>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35" name="Shape 1274"/>
              <p:cNvSpPr/>
              <p:nvPr/>
            </p:nvSpPr>
            <p:spPr>
              <a:xfrm>
                <a:off x="46925" y="-1"/>
                <a:ext cx="21331" cy="45411"/>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36" name="Shape 1275"/>
              <p:cNvSpPr/>
              <p:nvPr/>
            </p:nvSpPr>
            <p:spPr>
              <a:xfrm>
                <a:off x="187704" y="-1"/>
                <a:ext cx="19908" cy="45411"/>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grpSp>
        <p:sp>
          <p:nvSpPr>
            <p:cNvPr id="37" name="Shape 1277"/>
            <p:cNvSpPr/>
            <p:nvPr/>
          </p:nvSpPr>
          <p:spPr>
            <a:xfrm>
              <a:off x="1154434" y="3380059"/>
              <a:ext cx="1673012" cy="372379"/>
            </a:xfrm>
            <a:prstGeom prst="rect">
              <a:avLst/>
            </a:prstGeom>
            <a:noFill/>
            <a:ln w="12700" cap="flat">
              <a:noFill/>
              <a:miter lim="400000"/>
            </a:ln>
            <a:effectLst/>
          </p:spPr>
          <p:txBody>
            <a:bodyPr wrap="square" lIns="45719" tIns="45719" rIns="45719" bIns="45719" numCol="1" anchor="t">
              <a:noAutofit/>
            </a:bodyPr>
            <a:lstStyle>
              <a:lvl1pPr>
                <a:defRPr sz="17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sz="1400" dirty="0">
                  <a:latin typeface="Arial" panose="020B0604020202020204" pitchFamily="34" charset="0"/>
                  <a:cs typeface="Arial" panose="020B0604020202020204" pitchFamily="34" charset="0"/>
                </a:rPr>
                <a:t>Branches</a:t>
              </a:r>
            </a:p>
          </p:txBody>
        </p:sp>
        <p:sp>
          <p:nvSpPr>
            <p:cNvPr id="38" name="Shape 1278"/>
            <p:cNvSpPr/>
            <p:nvPr/>
          </p:nvSpPr>
          <p:spPr>
            <a:xfrm>
              <a:off x="1151020" y="3756734"/>
              <a:ext cx="1859517" cy="775790"/>
            </a:xfrm>
            <a:prstGeom prst="rect">
              <a:avLst/>
            </a:prstGeom>
            <a:noFill/>
            <a:ln w="12700" cap="flat">
              <a:noFill/>
              <a:miter lim="400000"/>
            </a:ln>
            <a:effectLst/>
          </p:spPr>
          <p:txBody>
            <a:bodyPr wrap="square" lIns="45719" tIns="45719" rIns="45719" bIns="45719" numCol="1" anchor="t">
              <a:noAutofit/>
            </a:bodyPr>
            <a:lstStyle/>
            <a:p>
              <a:pPr>
                <a:lnSpc>
                  <a:spcPct val="120000"/>
                </a:lnSpc>
                <a:defRPr sz="12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dirty="0">
                  <a:latin typeface="Arial" panose="020B0604020202020204" pitchFamily="34" charset="0"/>
                  <a:cs typeface="Arial" panose="020B0604020202020204" pitchFamily="34" charset="0"/>
                </a:rPr>
                <a:t>21 </a:t>
              </a:r>
              <a:r>
                <a:rPr lang="en-US" dirty="0" smtClean="0">
                  <a:latin typeface="Arial" panose="020B0604020202020204" pitchFamily="34" charset="0"/>
                  <a:cs typeface="Arial" panose="020B0604020202020204" pitchFamily="34" charset="0"/>
                </a:rPr>
                <a:t>subsidiaries</a:t>
              </a:r>
              <a:endParaRPr lang="en-US" dirty="0">
                <a:latin typeface="Arial" panose="020B0604020202020204" pitchFamily="34" charset="0"/>
                <a:cs typeface="Arial" panose="020B0604020202020204" pitchFamily="34" charset="0"/>
              </a:endParaRPr>
            </a:p>
            <a:p>
              <a:pPr>
                <a:lnSpc>
                  <a:spcPct val="120000"/>
                </a:lnSpc>
                <a:defRPr sz="12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dirty="0" smtClean="0">
                  <a:latin typeface="Arial" panose="020B0604020202020204" pitchFamily="34" charset="0"/>
                  <a:cs typeface="Arial" panose="020B0604020202020204" pitchFamily="34" charset="0"/>
                </a:rPr>
                <a:t>Branches and Liaison </a:t>
              </a:r>
              <a:r>
                <a:rPr lang="en-US" dirty="0">
                  <a:latin typeface="Arial" panose="020B0604020202020204" pitchFamily="34" charset="0"/>
                  <a:cs typeface="Arial" panose="020B0604020202020204" pitchFamily="34" charset="0"/>
                </a:rPr>
                <a:t>offices </a:t>
              </a:r>
              <a:r>
                <a:rPr lang="en-US" dirty="0" smtClean="0">
                  <a:latin typeface="Arial" panose="020B0604020202020204" pitchFamily="34" charset="0"/>
                  <a:cs typeface="Arial" panose="020B0604020202020204" pitchFamily="34" charset="0"/>
                </a:rPr>
                <a:t>located in </a:t>
              </a:r>
              <a:r>
                <a:rPr lang="en-US" dirty="0">
                  <a:latin typeface="Arial" panose="020B0604020202020204" pitchFamily="34" charset="0"/>
                  <a:cs typeface="Arial" panose="020B0604020202020204" pitchFamily="34" charset="0"/>
                </a:rPr>
                <a:t>8 countries </a:t>
              </a:r>
              <a:r>
                <a:rPr lang="en-US" dirty="0" smtClean="0">
                  <a:latin typeface="Arial" panose="020B0604020202020204" pitchFamily="34" charset="0"/>
                  <a:cs typeface="Arial" panose="020B0604020202020204" pitchFamily="34" charset="0"/>
                </a:rPr>
                <a:t>(or regions</a:t>
              </a:r>
              <a:r>
                <a:rPr lang="en-US" dirty="0">
                  <a:latin typeface="Arial" panose="020B0604020202020204" pitchFamily="34" charset="0"/>
                  <a:cs typeface="Arial" panose="020B0604020202020204" pitchFamily="34" charset="0"/>
                </a:rPr>
                <a:t>)</a:t>
              </a:r>
            </a:p>
          </p:txBody>
        </p:sp>
        <p:sp>
          <p:nvSpPr>
            <p:cNvPr id="39" name="Shape 1279"/>
            <p:cNvSpPr/>
            <p:nvPr/>
          </p:nvSpPr>
          <p:spPr>
            <a:xfrm>
              <a:off x="3848303" y="3350150"/>
              <a:ext cx="1673012" cy="372379"/>
            </a:xfrm>
            <a:prstGeom prst="rect">
              <a:avLst/>
            </a:prstGeom>
            <a:noFill/>
            <a:ln w="12700" cap="flat">
              <a:noFill/>
              <a:miter lim="400000"/>
            </a:ln>
            <a:effectLst/>
          </p:spPr>
          <p:txBody>
            <a:bodyPr wrap="square" lIns="45719" tIns="45719" rIns="45719" bIns="45719" numCol="1" anchor="t">
              <a:noAutofit/>
            </a:bodyPr>
            <a:lstStyle>
              <a:lvl1pPr>
                <a:defRPr sz="17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sz="1400" dirty="0">
                  <a:latin typeface="Arial" panose="020B0604020202020204" pitchFamily="34" charset="0"/>
                  <a:cs typeface="Arial" panose="020B0604020202020204" pitchFamily="34" charset="0"/>
                </a:rPr>
                <a:t>Employees</a:t>
              </a:r>
            </a:p>
          </p:txBody>
        </p:sp>
        <p:sp>
          <p:nvSpPr>
            <p:cNvPr id="40" name="Shape 1280"/>
            <p:cNvSpPr/>
            <p:nvPr/>
          </p:nvSpPr>
          <p:spPr>
            <a:xfrm>
              <a:off x="3831756" y="3700778"/>
              <a:ext cx="2075814" cy="1867534"/>
            </a:xfrm>
            <a:prstGeom prst="rect">
              <a:avLst/>
            </a:prstGeom>
            <a:noFill/>
            <a:ln w="12700" cap="flat">
              <a:noFill/>
              <a:miter lim="400000"/>
            </a:ln>
            <a:effectLst/>
          </p:spPr>
          <p:txBody>
            <a:bodyPr wrap="square" lIns="45719" tIns="45719" rIns="45719" bIns="45719" numCol="1" anchor="t">
              <a:noAutofit/>
            </a:bodyPr>
            <a:lstStyle/>
            <a:p>
              <a:pPr>
                <a:lnSpc>
                  <a:spcPct val="120000"/>
                </a:lnSpc>
                <a:defRPr sz="12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200" b="1" dirty="0">
                  <a:latin typeface="Arial" panose="020B0604020202020204" pitchFamily="34" charset="0"/>
                  <a:ea typeface="微软雅黑" panose="020B0503020204020204" pitchFamily="34" charset="-122"/>
                  <a:cs typeface="Arial" panose="020B0604020202020204" pitchFamily="34" charset="0"/>
                </a:rPr>
                <a:t>200 </a:t>
              </a:r>
              <a:r>
                <a:rPr lang="en-US" sz="1200" b="1" dirty="0">
                  <a:latin typeface="Arial" panose="020B0604020202020204" pitchFamily="34" charset="0"/>
                  <a:ea typeface="微软雅黑" panose="020B0503020204020204" pitchFamily="34" charset="-122"/>
                  <a:cs typeface="Arial" panose="020B0604020202020204" pitchFamily="34" charset="0"/>
                </a:rPr>
                <a:t>staff</a:t>
              </a:r>
            </a:p>
            <a:p>
              <a:pPr>
                <a:lnSpc>
                  <a:spcPct val="120000"/>
                </a:lnSpc>
                <a:defRPr sz="12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sz="1200" b="1" dirty="0">
                  <a:latin typeface="Arial" panose="020B0604020202020204" pitchFamily="34" charset="0"/>
                  <a:ea typeface="微软雅黑" panose="020B0503020204020204" pitchFamily="34" charset="-122"/>
                  <a:cs typeface="Arial" panose="020B0604020202020204" pitchFamily="34" charset="0"/>
                </a:rPr>
                <a:t>40% of them with </a:t>
              </a:r>
            </a:p>
            <a:p>
              <a:pPr>
                <a:lnSpc>
                  <a:spcPct val="120000"/>
                </a:lnSpc>
                <a:defRPr sz="12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sz="1200" b="1" dirty="0">
                  <a:latin typeface="Arial" panose="020B0604020202020204" pitchFamily="34" charset="0"/>
                  <a:ea typeface="微软雅黑" panose="020B0503020204020204" pitchFamily="34" charset="-122"/>
                  <a:cs typeface="Arial" panose="020B0604020202020204" pitchFamily="34" charset="0"/>
                </a:rPr>
                <a:t>master degree,</a:t>
              </a:r>
              <a:endParaRPr lang="en-US" sz="1200" b="1" dirty="0">
                <a:latin typeface="Arial" panose="020B0604020202020204" pitchFamily="34" charset="0"/>
                <a:ea typeface="微软雅黑" panose="020B0503020204020204" pitchFamily="34" charset="-122"/>
                <a:cs typeface="Arial" panose="020B0604020202020204" pitchFamily="34" charset="0"/>
                <a:sym typeface="Arial" panose="020B0604020202020204"/>
              </a:endParaRPr>
            </a:p>
            <a:p>
              <a:pPr>
                <a:lnSpc>
                  <a:spcPct val="120000"/>
                </a:lnSpc>
                <a:defRPr sz="12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sz="1200" b="1" dirty="0">
                  <a:latin typeface="Arial" panose="020B0604020202020204" pitchFamily="34" charset="0"/>
                  <a:ea typeface="微软雅黑" panose="020B0503020204020204" pitchFamily="34" charset="-122"/>
                  <a:cs typeface="Arial" panose="020B0604020202020204" pitchFamily="34" charset="0"/>
                </a:rPr>
                <a:t>About 50 people with national approval certificates</a:t>
              </a:r>
            </a:p>
          </p:txBody>
        </p:sp>
        <p:sp>
          <p:nvSpPr>
            <p:cNvPr id="41" name="Shape 1281"/>
            <p:cNvSpPr/>
            <p:nvPr/>
          </p:nvSpPr>
          <p:spPr>
            <a:xfrm>
              <a:off x="6296309" y="3328973"/>
              <a:ext cx="1673011" cy="372379"/>
            </a:xfrm>
            <a:prstGeom prst="rect">
              <a:avLst/>
            </a:prstGeom>
            <a:noFill/>
            <a:ln w="12700" cap="flat">
              <a:noFill/>
              <a:miter lim="400000"/>
            </a:ln>
            <a:effectLst/>
          </p:spPr>
          <p:txBody>
            <a:bodyPr wrap="square" lIns="45719" tIns="45719" rIns="45719" bIns="45719" numCol="1" anchor="t">
              <a:noAutofit/>
            </a:bodyPr>
            <a:lstStyle>
              <a:lvl1pPr>
                <a:defRPr sz="17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sz="1400" dirty="0" smtClean="0">
                  <a:latin typeface="Arial" panose="020B0604020202020204" pitchFamily="34" charset="0"/>
                  <a:cs typeface="Arial" panose="020B0604020202020204" pitchFamily="34" charset="0"/>
                </a:rPr>
                <a:t>Achievements</a:t>
              </a:r>
              <a:endParaRPr lang="en-US" sz="1400" dirty="0">
                <a:latin typeface="Arial" panose="020B0604020202020204" pitchFamily="34" charset="0"/>
                <a:cs typeface="Arial" panose="020B0604020202020204" pitchFamily="34" charset="0"/>
              </a:endParaRPr>
            </a:p>
          </p:txBody>
        </p:sp>
        <p:sp>
          <p:nvSpPr>
            <p:cNvPr id="42" name="Shape 1282"/>
            <p:cNvSpPr/>
            <p:nvPr/>
          </p:nvSpPr>
          <p:spPr>
            <a:xfrm>
              <a:off x="6296191" y="3702048"/>
              <a:ext cx="2407919" cy="1302384"/>
            </a:xfrm>
            <a:prstGeom prst="rect">
              <a:avLst/>
            </a:prstGeom>
            <a:noFill/>
            <a:ln w="12700" cap="flat">
              <a:noFill/>
              <a:miter lim="400000"/>
            </a:ln>
            <a:effectLst/>
          </p:spPr>
          <p:txBody>
            <a:bodyPr wrap="square" lIns="45719" tIns="45719" rIns="45719" bIns="45719" numCol="1" anchor="t">
              <a:noAutofit/>
            </a:bodyPr>
            <a:lstStyle/>
            <a:p>
              <a:pPr>
                <a:lnSpc>
                  <a:spcPct val="120000"/>
                </a:lnSpc>
                <a:defRPr sz="12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sz="1200" b="1" dirty="0">
                  <a:latin typeface="Arial" panose="020B0604020202020204" pitchFamily="34" charset="0"/>
                  <a:ea typeface="微软雅黑" panose="020B0503020204020204" pitchFamily="34" charset="-122"/>
                  <a:cs typeface="Arial" panose="020B0604020202020204" pitchFamily="34" charset="0"/>
                </a:rPr>
                <a:t>Conduct more than 100,000 pieces of cases and serve for about 10,000 enterprises and individuals</a:t>
              </a:r>
            </a:p>
          </p:txBody>
        </p:sp>
        <p:sp>
          <p:nvSpPr>
            <p:cNvPr id="43" name="Shape 1283"/>
            <p:cNvSpPr/>
            <p:nvPr/>
          </p:nvSpPr>
          <p:spPr>
            <a:xfrm>
              <a:off x="3216034" y="3727930"/>
              <a:ext cx="381971" cy="363696"/>
            </a:xfrm>
            <a:custGeom>
              <a:avLst/>
              <a:gdLst/>
              <a:ahLst/>
              <a:cxnLst>
                <a:cxn ang="0">
                  <a:pos x="wd2" y="hd2"/>
                </a:cxn>
                <a:cxn ang="5400000">
                  <a:pos x="wd2" y="hd2"/>
                </a:cxn>
                <a:cxn ang="10800000">
                  <a:pos x="wd2" y="hd2"/>
                </a:cxn>
                <a:cxn ang="16200000">
                  <a:pos x="wd2" y="hd2"/>
                </a:cxn>
              </a:cxnLst>
              <a:rect l="0" t="0" r="r" b="b"/>
              <a:pathLst>
                <a:path w="21600" h="21600" extrusionOk="0">
                  <a:moveTo>
                    <a:pt x="13663" y="11992"/>
                  </a:moveTo>
                  <a:lnTo>
                    <a:pt x="13946" y="13346"/>
                  </a:lnTo>
                  <a:lnTo>
                    <a:pt x="12388" y="18193"/>
                  </a:lnTo>
                  <a:lnTo>
                    <a:pt x="12366" y="18193"/>
                  </a:lnTo>
                  <a:lnTo>
                    <a:pt x="12382" y="18213"/>
                  </a:lnTo>
                  <a:lnTo>
                    <a:pt x="12366" y="18261"/>
                  </a:lnTo>
                  <a:lnTo>
                    <a:pt x="12418" y="18261"/>
                  </a:lnTo>
                  <a:lnTo>
                    <a:pt x="14162" y="20578"/>
                  </a:lnTo>
                  <a:lnTo>
                    <a:pt x="15906" y="18261"/>
                  </a:lnTo>
                  <a:lnTo>
                    <a:pt x="15958" y="18261"/>
                  </a:lnTo>
                  <a:lnTo>
                    <a:pt x="15942" y="18213"/>
                  </a:lnTo>
                  <a:lnTo>
                    <a:pt x="15958" y="18193"/>
                  </a:lnTo>
                  <a:lnTo>
                    <a:pt x="15936" y="18193"/>
                  </a:lnTo>
                  <a:lnTo>
                    <a:pt x="14378" y="13346"/>
                  </a:lnTo>
                  <a:lnTo>
                    <a:pt x="14661" y="11992"/>
                  </a:lnTo>
                  <a:lnTo>
                    <a:pt x="13663" y="11992"/>
                  </a:lnTo>
                  <a:close/>
                  <a:moveTo>
                    <a:pt x="5544" y="10646"/>
                  </a:moveTo>
                  <a:lnTo>
                    <a:pt x="5774" y="11743"/>
                  </a:lnTo>
                  <a:lnTo>
                    <a:pt x="4512" y="15670"/>
                  </a:lnTo>
                  <a:lnTo>
                    <a:pt x="4494" y="15670"/>
                  </a:lnTo>
                  <a:lnTo>
                    <a:pt x="4506" y="15687"/>
                  </a:lnTo>
                  <a:lnTo>
                    <a:pt x="4494" y="15725"/>
                  </a:lnTo>
                  <a:lnTo>
                    <a:pt x="4535" y="15725"/>
                  </a:lnTo>
                  <a:lnTo>
                    <a:pt x="5949" y="17602"/>
                  </a:lnTo>
                  <a:lnTo>
                    <a:pt x="7362" y="15725"/>
                  </a:lnTo>
                  <a:lnTo>
                    <a:pt x="7404" y="15725"/>
                  </a:lnTo>
                  <a:lnTo>
                    <a:pt x="7391" y="15687"/>
                  </a:lnTo>
                  <a:lnTo>
                    <a:pt x="7404" y="15670"/>
                  </a:lnTo>
                  <a:lnTo>
                    <a:pt x="7386" y="15670"/>
                  </a:lnTo>
                  <a:lnTo>
                    <a:pt x="6124" y="11743"/>
                  </a:lnTo>
                  <a:lnTo>
                    <a:pt x="6353" y="10646"/>
                  </a:lnTo>
                  <a:lnTo>
                    <a:pt x="5544" y="10646"/>
                  </a:lnTo>
                  <a:close/>
                  <a:moveTo>
                    <a:pt x="14181" y="0"/>
                  </a:moveTo>
                  <a:cubicBezTo>
                    <a:pt x="16382" y="0"/>
                    <a:pt x="18166" y="2532"/>
                    <a:pt x="18166" y="5656"/>
                  </a:cubicBezTo>
                  <a:cubicBezTo>
                    <a:pt x="18166" y="7833"/>
                    <a:pt x="17299" y="9723"/>
                    <a:pt x="16006" y="10605"/>
                  </a:cubicBezTo>
                  <a:lnTo>
                    <a:pt x="16006" y="11372"/>
                  </a:lnTo>
                  <a:cubicBezTo>
                    <a:pt x="18721" y="12294"/>
                    <a:pt x="20876" y="15343"/>
                    <a:pt x="21600" y="19269"/>
                  </a:cubicBezTo>
                  <a:cubicBezTo>
                    <a:pt x="19396" y="20774"/>
                    <a:pt x="16804" y="21600"/>
                    <a:pt x="14037" y="21600"/>
                  </a:cubicBezTo>
                  <a:cubicBezTo>
                    <a:pt x="11411" y="21600"/>
                    <a:pt x="8944" y="20856"/>
                    <a:pt x="6820" y="19476"/>
                  </a:cubicBezTo>
                  <a:lnTo>
                    <a:pt x="7160" y="18233"/>
                  </a:lnTo>
                  <a:lnTo>
                    <a:pt x="5848" y="18431"/>
                  </a:lnTo>
                  <a:cubicBezTo>
                    <a:pt x="3720" y="18431"/>
                    <a:pt x="1721" y="17828"/>
                    <a:pt x="0" y="16710"/>
                  </a:cubicBezTo>
                  <a:cubicBezTo>
                    <a:pt x="543" y="13526"/>
                    <a:pt x="2242" y="11027"/>
                    <a:pt x="4408" y="10214"/>
                  </a:cubicBezTo>
                  <a:lnTo>
                    <a:pt x="4408" y="9447"/>
                  </a:lnTo>
                  <a:cubicBezTo>
                    <a:pt x="3400" y="8723"/>
                    <a:pt x="2735" y="7227"/>
                    <a:pt x="2735" y="5511"/>
                  </a:cubicBezTo>
                  <a:cubicBezTo>
                    <a:pt x="2735" y="2980"/>
                    <a:pt x="4181" y="929"/>
                    <a:pt x="5964" y="929"/>
                  </a:cubicBezTo>
                  <a:cubicBezTo>
                    <a:pt x="7748" y="929"/>
                    <a:pt x="9193" y="2980"/>
                    <a:pt x="9193" y="5511"/>
                  </a:cubicBezTo>
                  <a:cubicBezTo>
                    <a:pt x="9193" y="7275"/>
                    <a:pt x="8491" y="8807"/>
                    <a:pt x="7443" y="9522"/>
                  </a:cubicBezTo>
                  <a:lnTo>
                    <a:pt x="7443" y="10143"/>
                  </a:lnTo>
                  <a:cubicBezTo>
                    <a:pt x="8543" y="10517"/>
                    <a:pt x="9529" y="11321"/>
                    <a:pt x="10314" y="12430"/>
                  </a:cubicBezTo>
                  <a:lnTo>
                    <a:pt x="10392" y="12574"/>
                  </a:lnTo>
                  <a:lnTo>
                    <a:pt x="12261" y="11459"/>
                  </a:lnTo>
                  <a:lnTo>
                    <a:pt x="12261" y="10513"/>
                  </a:lnTo>
                  <a:cubicBezTo>
                    <a:pt x="11016" y="9620"/>
                    <a:pt x="10196" y="7774"/>
                    <a:pt x="10196" y="5656"/>
                  </a:cubicBezTo>
                  <a:cubicBezTo>
                    <a:pt x="10196" y="2532"/>
                    <a:pt x="11980" y="0"/>
                    <a:pt x="14181" y="0"/>
                  </a:cubicBezTo>
                  <a:close/>
                </a:path>
              </a:pathLst>
            </a:custGeom>
            <a:solidFill>
              <a:schemeClr val="accent3">
                <a:lumOff val="44000"/>
              </a:schemeClr>
            </a:solidFill>
            <a:ln w="12700" cap="flat">
              <a:noFill/>
              <a:miter lim="400000"/>
            </a:ln>
            <a:effectLst/>
          </p:spPr>
          <p:txBody>
            <a:bodyPr wrap="square" lIns="45719" tIns="45719" rIns="45719" bIns="45719" numCol="1" anchor="ctr">
              <a:noAutofit/>
            </a:bodyPr>
            <a:lstStyle/>
            <a:p>
              <a:pPr>
                <a:defRPr>
                  <a:latin typeface="Arial" panose="020B0604020202020204"/>
                  <a:ea typeface="Arial" panose="020B0604020202020204"/>
                  <a:cs typeface="Arial" panose="020B0604020202020204"/>
                  <a:sym typeface="Arial" panose="020B0604020202020204"/>
                </a:defRPr>
              </a:pPr>
              <a:endParaRPr/>
            </a:p>
          </p:txBody>
        </p:sp>
        <p:grpSp>
          <p:nvGrpSpPr>
            <p:cNvPr id="9" name="Group 1288"/>
            <p:cNvGrpSpPr/>
            <p:nvPr/>
          </p:nvGrpSpPr>
          <p:grpSpPr>
            <a:xfrm>
              <a:off x="212257" y="3456021"/>
              <a:ext cx="896168" cy="1066199"/>
              <a:chOff x="0" y="0"/>
              <a:chExt cx="896167" cy="1066197"/>
            </a:xfrm>
          </p:grpSpPr>
          <p:grpSp>
            <p:nvGrpSpPr>
              <p:cNvPr id="13" name="Group 1286"/>
              <p:cNvGrpSpPr/>
              <p:nvPr/>
            </p:nvGrpSpPr>
            <p:grpSpPr>
              <a:xfrm>
                <a:off x="0" y="0"/>
                <a:ext cx="896168" cy="1066198"/>
                <a:chOff x="0" y="0"/>
                <a:chExt cx="896167" cy="1066197"/>
              </a:xfrm>
            </p:grpSpPr>
            <p:sp>
              <p:nvSpPr>
                <p:cNvPr id="46" name="Shape 1284"/>
                <p:cNvSpPr/>
                <p:nvPr/>
              </p:nvSpPr>
              <p:spPr>
                <a:xfrm>
                  <a:off x="0" y="0"/>
                  <a:ext cx="896168" cy="1066198"/>
                </a:xfrm>
                <a:custGeom>
                  <a:avLst/>
                  <a:gdLst/>
                  <a:ahLst/>
                  <a:cxnLst>
                    <a:cxn ang="0">
                      <a:pos x="wd2" y="hd2"/>
                    </a:cxn>
                    <a:cxn ang="5400000">
                      <a:pos x="wd2" y="hd2"/>
                    </a:cxn>
                    <a:cxn ang="10800000">
                      <a:pos x="wd2" y="hd2"/>
                    </a:cxn>
                    <a:cxn ang="16200000">
                      <a:pos x="wd2" y="hd2"/>
                    </a:cxn>
                  </a:cxnLst>
                  <a:rect l="0" t="0" r="r" b="b"/>
                  <a:pathLst>
                    <a:path w="21447" h="21600" extrusionOk="0">
                      <a:moveTo>
                        <a:pt x="6319" y="21600"/>
                      </a:moveTo>
                      <a:cubicBezTo>
                        <a:pt x="5706" y="21600"/>
                        <a:pt x="4936" y="21103"/>
                        <a:pt x="4622" y="20500"/>
                      </a:cubicBezTo>
                      <a:cubicBezTo>
                        <a:pt x="223" y="11900"/>
                        <a:pt x="223" y="11900"/>
                        <a:pt x="223" y="11900"/>
                      </a:cubicBezTo>
                      <a:cubicBezTo>
                        <a:pt x="-75" y="11297"/>
                        <a:pt x="-75" y="10303"/>
                        <a:pt x="223" y="9700"/>
                      </a:cubicBezTo>
                      <a:cubicBezTo>
                        <a:pt x="4622" y="1100"/>
                        <a:pt x="4622" y="1100"/>
                        <a:pt x="4622" y="1100"/>
                      </a:cubicBezTo>
                      <a:cubicBezTo>
                        <a:pt x="4936" y="497"/>
                        <a:pt x="5706" y="0"/>
                        <a:pt x="6319" y="0"/>
                      </a:cubicBezTo>
                      <a:cubicBezTo>
                        <a:pt x="15116" y="0"/>
                        <a:pt x="15116" y="0"/>
                        <a:pt x="15116" y="0"/>
                      </a:cubicBezTo>
                      <a:cubicBezTo>
                        <a:pt x="15744" y="0"/>
                        <a:pt x="16498" y="497"/>
                        <a:pt x="16812" y="1100"/>
                      </a:cubicBezTo>
                      <a:cubicBezTo>
                        <a:pt x="21211" y="9700"/>
                        <a:pt x="21211" y="9700"/>
                        <a:pt x="21211" y="9700"/>
                      </a:cubicBezTo>
                      <a:cubicBezTo>
                        <a:pt x="21525" y="10303"/>
                        <a:pt x="21525" y="11297"/>
                        <a:pt x="21211" y="11900"/>
                      </a:cubicBezTo>
                      <a:cubicBezTo>
                        <a:pt x="16812" y="20500"/>
                        <a:pt x="16812" y="20500"/>
                        <a:pt x="16812" y="20500"/>
                      </a:cubicBezTo>
                      <a:cubicBezTo>
                        <a:pt x="16498" y="21103"/>
                        <a:pt x="15744" y="21600"/>
                        <a:pt x="15116" y="21600"/>
                      </a:cubicBezTo>
                      <a:lnTo>
                        <a:pt x="6319" y="21600"/>
                      </a:lnTo>
                      <a:close/>
                    </a:path>
                  </a:pathLst>
                </a:custGeom>
                <a:gradFill flip="none" rotWithShape="1">
                  <a:gsLst>
                    <a:gs pos="0">
                      <a:srgbClr val="F7F7F7"/>
                    </a:gs>
                    <a:gs pos="100000">
                      <a:srgbClr val="D9D9D9"/>
                    </a:gs>
                  </a:gsLst>
                  <a:lin ang="2700000" scaled="0"/>
                </a:gradFill>
                <a:ln w="19050" cap="flat">
                  <a:solidFill>
                    <a:srgbClr val="DFDFDF"/>
                  </a:solidFill>
                  <a:prstDash val="solid"/>
                  <a:round/>
                </a:ln>
                <a:effectLst>
                  <a:outerShdw blurRad="127000" dist="50800" dir="2700000" rotWithShape="0">
                    <a:srgbClr val="000000">
                      <a:alpha val="40000"/>
                    </a:srgbClr>
                  </a:outerShdw>
                </a:effectLst>
              </p:spPr>
              <p:txBody>
                <a:bodyPr wrap="square" lIns="45719" tIns="45719" rIns="45719" bIns="45719" numCol="1" anchor="t">
                  <a:noAutofit/>
                </a:bodyPr>
                <a:lstStyle/>
                <a:p>
                  <a:pPr>
                    <a:defRPr>
                      <a:latin typeface="Arial" panose="020B0604020202020204"/>
                      <a:ea typeface="Arial" panose="020B0604020202020204"/>
                      <a:cs typeface="Arial" panose="020B0604020202020204"/>
                      <a:sym typeface="Arial" panose="020B0604020202020204"/>
                    </a:defRPr>
                  </a:pPr>
                  <a:endParaRPr/>
                </a:p>
              </p:txBody>
            </p:sp>
            <p:sp>
              <p:nvSpPr>
                <p:cNvPr id="47" name="Shape 1285"/>
                <p:cNvSpPr/>
                <p:nvPr/>
              </p:nvSpPr>
              <p:spPr>
                <a:xfrm>
                  <a:off x="121568" y="144606"/>
                  <a:ext cx="653076" cy="776986"/>
                </a:xfrm>
                <a:custGeom>
                  <a:avLst/>
                  <a:gdLst/>
                  <a:ahLst/>
                  <a:cxnLst>
                    <a:cxn ang="0">
                      <a:pos x="wd2" y="hd2"/>
                    </a:cxn>
                    <a:cxn ang="5400000">
                      <a:pos x="wd2" y="hd2"/>
                    </a:cxn>
                    <a:cxn ang="10800000">
                      <a:pos x="wd2" y="hd2"/>
                    </a:cxn>
                    <a:cxn ang="16200000">
                      <a:pos x="wd2" y="hd2"/>
                    </a:cxn>
                  </a:cxnLst>
                  <a:rect l="0" t="0" r="r" b="b"/>
                  <a:pathLst>
                    <a:path w="21447" h="21600" extrusionOk="0">
                      <a:moveTo>
                        <a:pt x="6319" y="21600"/>
                      </a:moveTo>
                      <a:cubicBezTo>
                        <a:pt x="5706" y="21600"/>
                        <a:pt x="4936" y="21103"/>
                        <a:pt x="4622" y="20500"/>
                      </a:cubicBezTo>
                      <a:cubicBezTo>
                        <a:pt x="223" y="11900"/>
                        <a:pt x="223" y="11900"/>
                        <a:pt x="223" y="11900"/>
                      </a:cubicBezTo>
                      <a:cubicBezTo>
                        <a:pt x="-75" y="11297"/>
                        <a:pt x="-75" y="10303"/>
                        <a:pt x="223" y="9700"/>
                      </a:cubicBezTo>
                      <a:cubicBezTo>
                        <a:pt x="4622" y="1100"/>
                        <a:pt x="4622" y="1100"/>
                        <a:pt x="4622" y="1100"/>
                      </a:cubicBezTo>
                      <a:cubicBezTo>
                        <a:pt x="4936" y="497"/>
                        <a:pt x="5706" y="0"/>
                        <a:pt x="6319" y="0"/>
                      </a:cubicBezTo>
                      <a:cubicBezTo>
                        <a:pt x="15116" y="0"/>
                        <a:pt x="15116" y="0"/>
                        <a:pt x="15116" y="0"/>
                      </a:cubicBezTo>
                      <a:cubicBezTo>
                        <a:pt x="15744" y="0"/>
                        <a:pt x="16498" y="497"/>
                        <a:pt x="16812" y="1100"/>
                      </a:cubicBezTo>
                      <a:cubicBezTo>
                        <a:pt x="21211" y="9700"/>
                        <a:pt x="21211" y="9700"/>
                        <a:pt x="21211" y="9700"/>
                      </a:cubicBezTo>
                      <a:cubicBezTo>
                        <a:pt x="21525" y="10303"/>
                        <a:pt x="21525" y="11297"/>
                        <a:pt x="21211" y="11900"/>
                      </a:cubicBezTo>
                      <a:cubicBezTo>
                        <a:pt x="16812" y="20500"/>
                        <a:pt x="16812" y="20500"/>
                        <a:pt x="16812" y="20500"/>
                      </a:cubicBezTo>
                      <a:cubicBezTo>
                        <a:pt x="16498" y="21103"/>
                        <a:pt x="15744" y="21600"/>
                        <a:pt x="15116" y="21600"/>
                      </a:cubicBezTo>
                      <a:lnTo>
                        <a:pt x="6319" y="21600"/>
                      </a:lnTo>
                      <a:close/>
                    </a:path>
                  </a:pathLst>
                </a:custGeom>
                <a:solidFill>
                  <a:srgbClr val="C00000"/>
                </a:solidFill>
                <a:ln w="15875" cap="flat">
                  <a:solidFill>
                    <a:srgbClr val="D2D2D2"/>
                  </a:solidFill>
                  <a:prstDash val="solid"/>
                  <a:round/>
                </a:ln>
                <a:effectLst/>
              </p:spPr>
              <p:txBody>
                <a:bodyPr wrap="square" lIns="45719" tIns="45719" rIns="45719" bIns="45719" numCol="1" anchor="t">
                  <a:noAutofit/>
                </a:bodyPr>
                <a:lstStyle/>
                <a:p>
                  <a:pPr>
                    <a:defRPr>
                      <a:latin typeface="Arial" panose="020B0604020202020204"/>
                      <a:ea typeface="Arial" panose="020B0604020202020204"/>
                      <a:cs typeface="Arial" panose="020B0604020202020204"/>
                      <a:sym typeface="Arial" panose="020B0604020202020204"/>
                    </a:defRPr>
                  </a:pPr>
                  <a:endParaRPr/>
                </a:p>
              </p:txBody>
            </p:sp>
          </p:grpSp>
          <p:sp>
            <p:nvSpPr>
              <p:cNvPr id="48" name="Shape 1287"/>
              <p:cNvSpPr/>
              <p:nvPr/>
            </p:nvSpPr>
            <p:spPr>
              <a:xfrm>
                <a:off x="315213" y="364340"/>
                <a:ext cx="297199" cy="267311"/>
              </a:xfrm>
              <a:custGeom>
                <a:avLst/>
                <a:gdLst/>
                <a:ahLst/>
                <a:cxnLst>
                  <a:cxn ang="0">
                    <a:pos x="wd2" y="hd2"/>
                  </a:cxn>
                  <a:cxn ang="5400000">
                    <a:pos x="wd2" y="hd2"/>
                  </a:cxn>
                  <a:cxn ang="10800000">
                    <a:pos x="wd2" y="hd2"/>
                  </a:cxn>
                  <a:cxn ang="16200000">
                    <a:pos x="wd2" y="hd2"/>
                  </a:cxn>
                </a:cxnLst>
                <a:rect l="0" t="0" r="r" b="b"/>
                <a:pathLst>
                  <a:path w="21600" h="21600" extrusionOk="0">
                    <a:moveTo>
                      <a:pt x="18573" y="9374"/>
                    </a:moveTo>
                    <a:cubicBezTo>
                      <a:pt x="18711" y="8762"/>
                      <a:pt x="18711" y="8151"/>
                      <a:pt x="18711" y="7540"/>
                    </a:cubicBezTo>
                    <a:cubicBezTo>
                      <a:pt x="18711" y="3260"/>
                      <a:pt x="16510" y="0"/>
                      <a:pt x="13620" y="0"/>
                    </a:cubicBezTo>
                    <a:cubicBezTo>
                      <a:pt x="10456" y="0"/>
                      <a:pt x="10043" y="3668"/>
                      <a:pt x="10043" y="3668"/>
                    </a:cubicBezTo>
                    <a:cubicBezTo>
                      <a:pt x="10043" y="3668"/>
                      <a:pt x="8668" y="1223"/>
                      <a:pt x="6191" y="1630"/>
                    </a:cubicBezTo>
                    <a:cubicBezTo>
                      <a:pt x="4127" y="2242"/>
                      <a:pt x="2614" y="5094"/>
                      <a:pt x="2614" y="7947"/>
                    </a:cubicBezTo>
                    <a:cubicBezTo>
                      <a:pt x="2614" y="8558"/>
                      <a:pt x="2752" y="8966"/>
                      <a:pt x="2752" y="9577"/>
                    </a:cubicBezTo>
                    <a:cubicBezTo>
                      <a:pt x="1238" y="10392"/>
                      <a:pt x="0" y="12634"/>
                      <a:pt x="0" y="15283"/>
                    </a:cubicBezTo>
                    <a:cubicBezTo>
                      <a:pt x="0" y="18747"/>
                      <a:pt x="1926" y="21600"/>
                      <a:pt x="4265" y="21600"/>
                    </a:cubicBezTo>
                    <a:cubicBezTo>
                      <a:pt x="17335" y="21600"/>
                      <a:pt x="17335" y="21600"/>
                      <a:pt x="17335" y="21600"/>
                    </a:cubicBezTo>
                    <a:cubicBezTo>
                      <a:pt x="19674" y="21600"/>
                      <a:pt x="21600" y="18747"/>
                      <a:pt x="21600" y="15283"/>
                    </a:cubicBezTo>
                    <a:cubicBezTo>
                      <a:pt x="21600" y="12634"/>
                      <a:pt x="20362" y="10189"/>
                      <a:pt x="18573" y="9374"/>
                    </a:cubicBezTo>
                    <a:close/>
                    <a:moveTo>
                      <a:pt x="16510" y="20377"/>
                    </a:moveTo>
                    <a:cubicBezTo>
                      <a:pt x="10869" y="20377"/>
                      <a:pt x="10869" y="20377"/>
                      <a:pt x="10869" y="20377"/>
                    </a:cubicBezTo>
                    <a:cubicBezTo>
                      <a:pt x="11282" y="19766"/>
                      <a:pt x="14171" y="15283"/>
                      <a:pt x="14171" y="15283"/>
                    </a:cubicBezTo>
                    <a:cubicBezTo>
                      <a:pt x="14171" y="15283"/>
                      <a:pt x="14583" y="14672"/>
                      <a:pt x="14033" y="14672"/>
                    </a:cubicBezTo>
                    <a:cubicBezTo>
                      <a:pt x="13483" y="14672"/>
                      <a:pt x="12657" y="14672"/>
                      <a:pt x="12657" y="14672"/>
                    </a:cubicBezTo>
                    <a:cubicBezTo>
                      <a:pt x="12657" y="14672"/>
                      <a:pt x="12657" y="14264"/>
                      <a:pt x="12657" y="13857"/>
                    </a:cubicBezTo>
                    <a:cubicBezTo>
                      <a:pt x="12657" y="12023"/>
                      <a:pt x="12657" y="8762"/>
                      <a:pt x="12657" y="7540"/>
                    </a:cubicBezTo>
                    <a:cubicBezTo>
                      <a:pt x="12657" y="7540"/>
                      <a:pt x="12657" y="7132"/>
                      <a:pt x="12382" y="7132"/>
                    </a:cubicBezTo>
                    <a:cubicBezTo>
                      <a:pt x="12107" y="7132"/>
                      <a:pt x="9218" y="7132"/>
                      <a:pt x="8805" y="7132"/>
                    </a:cubicBezTo>
                    <a:cubicBezTo>
                      <a:pt x="8392" y="7132"/>
                      <a:pt x="8530" y="7540"/>
                      <a:pt x="8530" y="7540"/>
                    </a:cubicBezTo>
                    <a:cubicBezTo>
                      <a:pt x="8530" y="8966"/>
                      <a:pt x="8530" y="12023"/>
                      <a:pt x="8530" y="13857"/>
                    </a:cubicBezTo>
                    <a:cubicBezTo>
                      <a:pt x="8530" y="14468"/>
                      <a:pt x="8530" y="14875"/>
                      <a:pt x="8530" y="14875"/>
                    </a:cubicBezTo>
                    <a:cubicBezTo>
                      <a:pt x="8530" y="14875"/>
                      <a:pt x="7429" y="14875"/>
                      <a:pt x="7017" y="14875"/>
                    </a:cubicBezTo>
                    <a:cubicBezTo>
                      <a:pt x="6466" y="14875"/>
                      <a:pt x="6879" y="15487"/>
                      <a:pt x="6879" y="15487"/>
                    </a:cubicBezTo>
                    <a:cubicBezTo>
                      <a:pt x="10318" y="20377"/>
                      <a:pt x="10318" y="20377"/>
                      <a:pt x="10318" y="20377"/>
                    </a:cubicBezTo>
                    <a:cubicBezTo>
                      <a:pt x="5228" y="20377"/>
                      <a:pt x="5228" y="20377"/>
                      <a:pt x="5228" y="20377"/>
                    </a:cubicBezTo>
                    <a:cubicBezTo>
                      <a:pt x="3164" y="20377"/>
                      <a:pt x="1513" y="17932"/>
                      <a:pt x="1513" y="15079"/>
                    </a:cubicBezTo>
                    <a:cubicBezTo>
                      <a:pt x="1513" y="12838"/>
                      <a:pt x="2476" y="10800"/>
                      <a:pt x="3990" y="10189"/>
                    </a:cubicBezTo>
                    <a:cubicBezTo>
                      <a:pt x="3852" y="9781"/>
                      <a:pt x="3852" y="9374"/>
                      <a:pt x="3852" y="8966"/>
                    </a:cubicBezTo>
                    <a:cubicBezTo>
                      <a:pt x="3852" y="6317"/>
                      <a:pt x="5090" y="3872"/>
                      <a:pt x="6879" y="3464"/>
                    </a:cubicBezTo>
                    <a:cubicBezTo>
                      <a:pt x="8943" y="3057"/>
                      <a:pt x="10181" y="5909"/>
                      <a:pt x="10181" y="5909"/>
                    </a:cubicBezTo>
                    <a:cubicBezTo>
                      <a:pt x="10181" y="5909"/>
                      <a:pt x="10594" y="2038"/>
                      <a:pt x="13345" y="2038"/>
                    </a:cubicBezTo>
                    <a:cubicBezTo>
                      <a:pt x="15822" y="2038"/>
                      <a:pt x="17610" y="4891"/>
                      <a:pt x="17610" y="8558"/>
                    </a:cubicBezTo>
                    <a:cubicBezTo>
                      <a:pt x="17610" y="8966"/>
                      <a:pt x="17473" y="9577"/>
                      <a:pt x="17473" y="9985"/>
                    </a:cubicBezTo>
                    <a:cubicBezTo>
                      <a:pt x="18986" y="10800"/>
                      <a:pt x="20224" y="12634"/>
                      <a:pt x="20224" y="15079"/>
                    </a:cubicBezTo>
                    <a:cubicBezTo>
                      <a:pt x="20224" y="17932"/>
                      <a:pt x="18573" y="20377"/>
                      <a:pt x="16510" y="20377"/>
                    </a:cubicBez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panose="020B0604020202020204"/>
                    <a:ea typeface="Arial" panose="020B0604020202020204"/>
                    <a:cs typeface="Arial" panose="020B0604020202020204"/>
                    <a:sym typeface="Arial" panose="020B0604020202020204"/>
                  </a:defRPr>
                </a:pPr>
                <a:endParaRPr/>
              </a:p>
            </p:txBody>
          </p:sp>
        </p:grpSp>
      </p:grpSp>
      <p:pic>
        <p:nvPicPr>
          <p:cNvPr id="44" name="Picture 212" descr="C:\Users\zhgb1\Desktop\高博智融logo.png高博智融logo"/>
          <p:cNvPicPr>
            <a:picLocks noChangeAspect="1" noChangeArrowheads="1"/>
          </p:cNvPicPr>
          <p:nvPr/>
        </p:nvPicPr>
        <p:blipFill>
          <a:blip r:embed="rId4" cstate="print"/>
          <a:srcRect/>
          <a:stretch>
            <a:fillRect/>
          </a:stretch>
        </p:blipFill>
        <p:spPr bwMode="auto">
          <a:xfrm>
            <a:off x="9983638" y="189434"/>
            <a:ext cx="2020570" cy="838964"/>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1"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15</a:t>
            </a:fld>
            <a:endParaRPr lang="zh-CN" altLang="en-US" sz="1700" dirty="0"/>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69490" y="193553"/>
            <a:ext cx="11991453" cy="6664448"/>
            <a:chOff x="-169490" y="193553"/>
            <a:chExt cx="11991453" cy="6664448"/>
          </a:xfrm>
        </p:grpSpPr>
        <p:pic>
          <p:nvPicPr>
            <p:cNvPr id="2" name="图片 1" descr="高博智融logo"/>
            <p:cNvPicPr>
              <a:picLocks noChangeAspect="1"/>
            </p:cNvPicPr>
            <p:nvPr/>
          </p:nvPicPr>
          <p:blipFill>
            <a:blip r:embed="rId2" cstate="print"/>
            <a:stretch>
              <a:fillRect/>
            </a:stretch>
          </p:blipFill>
          <p:spPr>
            <a:xfrm>
              <a:off x="9983638" y="193553"/>
              <a:ext cx="1838325" cy="762635"/>
            </a:xfrm>
            <a:prstGeom prst="rect">
              <a:avLst/>
            </a:prstGeom>
          </p:spPr>
        </p:pic>
        <p:sp>
          <p:nvSpPr>
            <p:cNvPr id="16" name="Freeform 19"/>
            <p:cNvSpPr/>
            <p:nvPr/>
          </p:nvSpPr>
          <p:spPr bwMode="auto">
            <a:xfrm>
              <a:off x="3564136" y="4915342"/>
              <a:ext cx="2566154"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7" name="Freeform 20"/>
            <p:cNvSpPr/>
            <p:nvPr/>
          </p:nvSpPr>
          <p:spPr bwMode="auto">
            <a:xfrm>
              <a:off x="6036145" y="5065120"/>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8" name="Freeform 21"/>
            <p:cNvSpPr/>
            <p:nvPr/>
          </p:nvSpPr>
          <p:spPr bwMode="auto">
            <a:xfrm>
              <a:off x="6216497" y="2519596"/>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9" name="Freeform 22"/>
            <p:cNvSpPr/>
            <p:nvPr/>
          </p:nvSpPr>
          <p:spPr bwMode="auto">
            <a:xfrm>
              <a:off x="4993565" y="3371640"/>
              <a:ext cx="739775"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0" name="Freeform 23"/>
            <p:cNvSpPr/>
            <p:nvPr/>
          </p:nvSpPr>
          <p:spPr bwMode="auto">
            <a:xfrm>
              <a:off x="6553305" y="3959048"/>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1" name="Freeform 24"/>
            <p:cNvSpPr/>
            <p:nvPr/>
          </p:nvSpPr>
          <p:spPr bwMode="auto">
            <a:xfrm>
              <a:off x="4335988" y="1956246"/>
              <a:ext cx="1794303"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2" name="Freeform 25"/>
            <p:cNvSpPr/>
            <p:nvPr/>
          </p:nvSpPr>
          <p:spPr bwMode="auto">
            <a:xfrm>
              <a:off x="4175603" y="3750548"/>
              <a:ext cx="1405371"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3" name="Freeform 26"/>
            <p:cNvSpPr/>
            <p:nvPr/>
          </p:nvSpPr>
          <p:spPr bwMode="auto">
            <a:xfrm>
              <a:off x="5580973" y="2685996"/>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4" name="Freeform 27"/>
            <p:cNvSpPr/>
            <p:nvPr/>
          </p:nvSpPr>
          <p:spPr bwMode="auto">
            <a:xfrm>
              <a:off x="6046088" y="1340769"/>
              <a:ext cx="719727"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3" name="椭圆 2"/>
            <p:cNvSpPr/>
            <p:nvPr/>
          </p:nvSpPr>
          <p:spPr>
            <a:xfrm>
              <a:off x="3170554" y="4867228"/>
              <a:ext cx="429028" cy="429028"/>
            </a:xfrm>
            <a:prstGeom prst="ellipse">
              <a:avLst/>
            </a:prstGeom>
            <a:solidFill>
              <a:schemeClr val="bg1"/>
            </a:solidFill>
            <a:ln w="76200">
              <a:solidFill>
                <a:srgbClr val="E47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3" name="椭圆 192"/>
            <p:cNvSpPr/>
            <p:nvPr/>
          </p:nvSpPr>
          <p:spPr>
            <a:xfrm>
              <a:off x="4084046" y="3351236"/>
              <a:ext cx="429028" cy="429028"/>
            </a:xfrm>
            <a:prstGeom prst="ellipse">
              <a:avLst/>
            </a:prstGeom>
            <a:solidFill>
              <a:schemeClr val="bg1"/>
            </a:solidFill>
            <a:ln w="76200">
              <a:solidFill>
                <a:srgbClr val="E47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4" name="椭圆 193"/>
            <p:cNvSpPr/>
            <p:nvPr/>
          </p:nvSpPr>
          <p:spPr>
            <a:xfrm>
              <a:off x="8626276" y="3876853"/>
              <a:ext cx="429028" cy="429028"/>
            </a:xfrm>
            <a:prstGeom prst="ellipse">
              <a:avLst/>
            </a:prstGeom>
            <a:solidFill>
              <a:schemeClr val="bg1"/>
            </a:solidFill>
            <a:ln w="76200">
              <a:solidFill>
                <a:srgbClr val="E47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6" name="椭圆 195"/>
            <p:cNvSpPr/>
            <p:nvPr/>
          </p:nvSpPr>
          <p:spPr>
            <a:xfrm>
              <a:off x="4236697" y="1547686"/>
              <a:ext cx="429028" cy="429028"/>
            </a:xfrm>
            <a:prstGeom prst="ellipse">
              <a:avLst/>
            </a:prstGeom>
            <a:solidFill>
              <a:schemeClr val="bg1"/>
            </a:solidFill>
            <a:ln w="76200">
              <a:solidFill>
                <a:srgbClr val="E47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7" name="TextBox 22"/>
            <p:cNvSpPr txBox="1"/>
            <p:nvPr/>
          </p:nvSpPr>
          <p:spPr>
            <a:xfrm>
              <a:off x="-169490" y="4805614"/>
              <a:ext cx="3908425" cy="646331"/>
            </a:xfrm>
            <a:prstGeom prst="rect">
              <a:avLst/>
            </a:prstGeom>
            <a:noFill/>
          </p:spPr>
          <p:txBody>
            <a:bodyPr wrap="square" rtlCol="0">
              <a:spAutoFit/>
            </a:bodyPr>
            <a:lstStyle>
              <a:defPPr>
                <a:defRPr lang="zh-CN"/>
              </a:defPPr>
              <a:lvl1pPr lvl="0" algn="ctr">
                <a:spcAft>
                  <a:spcPct val="40000"/>
                </a:spcAft>
                <a:buClr>
                  <a:srgbClr val="292929"/>
                </a:buClr>
                <a:defRPr sz="2400" b="1">
                  <a:latin typeface="微软雅黑" panose="020B0503020204020204" pitchFamily="34" charset="-122"/>
                  <a:ea typeface="微软雅黑" panose="020B0503020204020204" pitchFamily="34" charset="-122"/>
                </a:defRPr>
              </a:lvl1pPr>
            </a:lstStyle>
            <a:p>
              <a:r>
                <a:rPr lang="zh-CN" altLang="en-US" sz="1800" noProof="1"/>
                <a:t>International </a:t>
              </a:r>
              <a:r>
                <a:rPr lang="en-US" altLang="zh-CN" sz="1800" noProof="1" smtClean="0"/>
                <a:t>T</a:t>
              </a:r>
              <a:r>
                <a:rPr lang="zh-CN" altLang="en-US" sz="1800" noProof="1" smtClean="0"/>
                <a:t>echnology </a:t>
              </a:r>
              <a:r>
                <a:rPr lang="en-US" altLang="zh-CN" sz="1800" noProof="1" smtClean="0"/>
                <a:t>T</a:t>
              </a:r>
              <a:r>
                <a:rPr lang="zh-CN" altLang="en-US" sz="1800" noProof="1" smtClean="0"/>
                <a:t>ransfer</a:t>
              </a:r>
              <a:endParaRPr lang="zh-CN" altLang="en-US" sz="1800" noProof="1"/>
            </a:p>
          </p:txBody>
        </p:sp>
        <p:sp>
          <p:nvSpPr>
            <p:cNvPr id="198" name="TextBox 22"/>
            <p:cNvSpPr txBox="1"/>
            <p:nvPr/>
          </p:nvSpPr>
          <p:spPr>
            <a:xfrm>
              <a:off x="389751" y="3017908"/>
              <a:ext cx="4061460" cy="646331"/>
            </a:xfrm>
            <a:prstGeom prst="rect">
              <a:avLst/>
            </a:prstGeom>
            <a:noFill/>
          </p:spPr>
          <p:txBody>
            <a:bodyPr wrap="square" rtlCol="0">
              <a:spAutoFit/>
            </a:bodyPr>
            <a:lstStyle>
              <a:defPPr>
                <a:defRPr lang="zh-CN"/>
              </a:defPPr>
              <a:lvl1pPr lvl="0" algn="ctr">
                <a:spcAft>
                  <a:spcPct val="40000"/>
                </a:spcAft>
                <a:buClr>
                  <a:srgbClr val="292929"/>
                </a:buClr>
                <a:defRPr sz="1800" b="1">
                  <a:latin typeface="微软雅黑" panose="020B0503020204020204" pitchFamily="34" charset="-122"/>
                  <a:ea typeface="微软雅黑" panose="020B0503020204020204" pitchFamily="34" charset="-122"/>
                </a:defRPr>
              </a:lvl1pPr>
            </a:lstStyle>
            <a:p>
              <a:r>
                <a:rPr lang="zh-CN" altLang="en-US" noProof="1"/>
                <a:t>Advice and </a:t>
              </a:r>
              <a:r>
                <a:rPr lang="en-US" altLang="zh-CN" noProof="1" smtClean="0"/>
                <a:t>S</a:t>
              </a:r>
              <a:r>
                <a:rPr lang="zh-CN" altLang="en-US" noProof="1" smtClean="0"/>
                <a:t>upport </a:t>
              </a:r>
              <a:r>
                <a:rPr lang="zh-CN" altLang="en-US" noProof="1"/>
                <a:t>for Technological Innovation</a:t>
              </a:r>
            </a:p>
          </p:txBody>
        </p:sp>
        <p:sp>
          <p:nvSpPr>
            <p:cNvPr id="199" name="TextBox 22"/>
            <p:cNvSpPr txBox="1"/>
            <p:nvPr/>
          </p:nvSpPr>
          <p:spPr>
            <a:xfrm>
              <a:off x="8940585" y="3215390"/>
              <a:ext cx="2858135" cy="923330"/>
            </a:xfrm>
            <a:prstGeom prst="rect">
              <a:avLst/>
            </a:prstGeom>
            <a:noFill/>
          </p:spPr>
          <p:txBody>
            <a:bodyPr wrap="square" rtlCol="0">
              <a:spAutoFit/>
            </a:bodyPr>
            <a:lstStyle>
              <a:defPPr>
                <a:defRPr lang="zh-CN"/>
              </a:defPPr>
              <a:lvl1pPr lvl="0" algn="ctr">
                <a:spcAft>
                  <a:spcPct val="40000"/>
                </a:spcAft>
                <a:buClr>
                  <a:srgbClr val="292929"/>
                </a:buClr>
                <a:defRPr sz="1800" b="1">
                  <a:latin typeface="微软雅黑" panose="020B0503020204020204" pitchFamily="34" charset="-122"/>
                  <a:ea typeface="微软雅黑" panose="020B0503020204020204" pitchFamily="34" charset="-122"/>
                </a:defRPr>
              </a:lvl1pPr>
            </a:lstStyle>
            <a:p>
              <a:r>
                <a:rPr lang="zh-CN" altLang="en-US" noProof="1"/>
                <a:t>Incubators, </a:t>
              </a:r>
              <a:r>
                <a:rPr lang="en-US" altLang="zh-CN" noProof="1" smtClean="0"/>
                <a:t>A</a:t>
              </a:r>
              <a:r>
                <a:rPr lang="zh-CN" altLang="en-US" noProof="1" smtClean="0"/>
                <a:t>ccelerators </a:t>
              </a:r>
              <a:r>
                <a:rPr lang="zh-CN" altLang="en-US" noProof="1"/>
                <a:t>and </a:t>
              </a:r>
              <a:r>
                <a:rPr lang="en-US" altLang="zh-CN" noProof="1" smtClean="0"/>
                <a:t>O</a:t>
              </a:r>
              <a:r>
                <a:rPr lang="zh-CN" altLang="en-US" noProof="1" smtClean="0"/>
                <a:t>ther </a:t>
              </a:r>
              <a:r>
                <a:rPr lang="en-US" altLang="zh-CN" noProof="1" smtClean="0"/>
                <a:t>S</a:t>
              </a:r>
              <a:r>
                <a:rPr lang="zh-CN" altLang="en-US" noProof="1" smtClean="0"/>
                <a:t>upporting </a:t>
              </a:r>
              <a:r>
                <a:rPr lang="en-US" altLang="zh-CN" noProof="1" smtClean="0"/>
                <a:t>S</a:t>
              </a:r>
              <a:r>
                <a:rPr lang="zh-CN" altLang="en-US" noProof="1" smtClean="0"/>
                <a:t>ervices</a:t>
              </a:r>
              <a:endParaRPr lang="zh-CN" altLang="en-US" noProof="1"/>
            </a:p>
          </p:txBody>
        </p:sp>
        <p:sp>
          <p:nvSpPr>
            <p:cNvPr id="201" name="TextBox 22"/>
            <p:cNvSpPr txBox="1"/>
            <p:nvPr/>
          </p:nvSpPr>
          <p:spPr>
            <a:xfrm>
              <a:off x="622708" y="1366006"/>
              <a:ext cx="3982720" cy="369332"/>
            </a:xfrm>
            <a:prstGeom prst="rect">
              <a:avLst/>
            </a:prstGeom>
            <a:noFill/>
          </p:spPr>
          <p:txBody>
            <a:bodyPr wrap="square" rtlCol="0">
              <a:spAutoFit/>
            </a:bodyPr>
            <a:lstStyle>
              <a:defPPr>
                <a:defRPr lang="zh-CN"/>
              </a:defPPr>
              <a:lvl1pPr lvl="0" algn="ctr">
                <a:spcAft>
                  <a:spcPct val="40000"/>
                </a:spcAft>
                <a:buClr>
                  <a:srgbClr val="292929"/>
                </a:buClr>
                <a:defRPr sz="2400" b="1">
                  <a:latin typeface="微软雅黑" panose="020B0503020204020204" pitchFamily="34" charset="-122"/>
                  <a:ea typeface="微软雅黑" panose="020B0503020204020204" pitchFamily="34" charset="-122"/>
                </a:defRPr>
              </a:lvl1pPr>
            </a:lstStyle>
            <a:p>
              <a:pPr lvl="0" algn="ctr"/>
              <a:r>
                <a:rPr lang="zh-CN" altLang="en-US" sz="1800" dirty="0">
                  <a:sym typeface="+mn-ea"/>
                </a:rPr>
                <a:t>IP Basic Business </a:t>
              </a:r>
            </a:p>
          </p:txBody>
        </p:sp>
        <p:sp>
          <p:nvSpPr>
            <p:cNvPr id="4" name="椭圆 3"/>
            <p:cNvSpPr/>
            <p:nvPr/>
          </p:nvSpPr>
          <p:spPr>
            <a:xfrm>
              <a:off x="6766088" y="1235858"/>
              <a:ext cx="429028" cy="429028"/>
            </a:xfrm>
            <a:prstGeom prst="ellipse">
              <a:avLst/>
            </a:prstGeom>
            <a:solidFill>
              <a:schemeClr val="bg1"/>
            </a:solidFill>
            <a:ln w="76200">
              <a:solidFill>
                <a:srgbClr val="E47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22"/>
            <p:cNvSpPr txBox="1"/>
            <p:nvPr/>
          </p:nvSpPr>
          <p:spPr>
            <a:xfrm>
              <a:off x="7068540" y="1181340"/>
              <a:ext cx="4193983" cy="369332"/>
            </a:xfrm>
            <a:prstGeom prst="rect">
              <a:avLst/>
            </a:prstGeom>
            <a:noFill/>
          </p:spPr>
          <p:txBody>
            <a:bodyPr wrap="square" rtlCol="0">
              <a:spAutoFit/>
            </a:bodyPr>
            <a:lstStyle>
              <a:defPPr>
                <a:defRPr lang="zh-CN"/>
              </a:defPPr>
              <a:lvl1pPr lvl="0" algn="ctr">
                <a:spcAft>
                  <a:spcPct val="40000"/>
                </a:spcAft>
                <a:buClr>
                  <a:srgbClr val="292929"/>
                </a:buClr>
                <a:defRPr sz="1800" b="1">
                  <a:latin typeface="微软雅黑" panose="020B0503020204020204" pitchFamily="34" charset="-122"/>
                  <a:ea typeface="微软雅黑" panose="020B0503020204020204" pitchFamily="34" charset="-122"/>
                </a:defRPr>
              </a:lvl1pPr>
            </a:lstStyle>
            <a:p>
              <a:r>
                <a:rPr lang="zh-CN" altLang="en-US" noProof="1"/>
                <a:t>Technology Financing Business</a:t>
              </a:r>
            </a:p>
          </p:txBody>
        </p:sp>
        <p:sp>
          <p:nvSpPr>
            <p:cNvPr id="6" name="TextBox 22"/>
            <p:cNvSpPr txBox="1"/>
            <p:nvPr/>
          </p:nvSpPr>
          <p:spPr>
            <a:xfrm>
              <a:off x="7157505" y="4864341"/>
              <a:ext cx="3566160" cy="369332"/>
            </a:xfrm>
            <a:prstGeom prst="rect">
              <a:avLst/>
            </a:prstGeom>
            <a:noFill/>
          </p:spPr>
          <p:txBody>
            <a:bodyPr wrap="square" rtlCol="0">
              <a:spAutoFit/>
            </a:bodyPr>
            <a:lstStyle>
              <a:defPPr>
                <a:defRPr lang="zh-CN"/>
              </a:defPPr>
              <a:lvl1pPr lvl="0" algn="ctr">
                <a:spcAft>
                  <a:spcPct val="40000"/>
                </a:spcAft>
                <a:buClr>
                  <a:srgbClr val="292929"/>
                </a:buClr>
                <a:defRPr sz="1800" b="1">
                  <a:latin typeface="微软雅黑" panose="020B0503020204020204" pitchFamily="34" charset="-122"/>
                  <a:ea typeface="微软雅黑" panose="020B0503020204020204" pitchFamily="34" charset="-122"/>
                </a:defRPr>
              </a:lvl1pPr>
            </a:lstStyle>
            <a:p>
              <a:r>
                <a:rPr lang="en-US" altLang="zh-CN" dirty="0" smtClean="0">
                  <a:sym typeface="+mn-ea"/>
                </a:rPr>
                <a:t>L</a:t>
              </a:r>
              <a:r>
                <a:rPr lang="zh-CN" altLang="en-US" dirty="0" smtClean="0">
                  <a:sym typeface="+mn-ea"/>
                </a:rPr>
                <a:t>egal </a:t>
              </a:r>
              <a:r>
                <a:rPr lang="zh-CN" altLang="en-US" dirty="0">
                  <a:sym typeface="+mn-ea"/>
                </a:rPr>
                <a:t>Affairs</a:t>
              </a:r>
            </a:p>
          </p:txBody>
        </p:sp>
        <p:sp>
          <p:nvSpPr>
            <p:cNvPr id="7" name="椭圆 6"/>
            <p:cNvSpPr/>
            <p:nvPr/>
          </p:nvSpPr>
          <p:spPr>
            <a:xfrm>
              <a:off x="7473116" y="4867453"/>
              <a:ext cx="429028" cy="429028"/>
            </a:xfrm>
            <a:prstGeom prst="ellipse">
              <a:avLst/>
            </a:prstGeom>
            <a:solidFill>
              <a:schemeClr val="bg1"/>
            </a:solidFill>
            <a:ln w="76200">
              <a:solidFill>
                <a:srgbClr val="E47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TextBox 25"/>
            <p:cNvSpPr txBox="1"/>
            <p:nvPr/>
          </p:nvSpPr>
          <p:spPr>
            <a:xfrm>
              <a:off x="4325540" y="6256883"/>
              <a:ext cx="2831965" cy="492125"/>
            </a:xfrm>
            <a:prstGeom prst="rect">
              <a:avLst/>
            </a:prstGeom>
            <a:noFill/>
          </p:spPr>
          <p:txBody>
            <a:bodyPr wrap="square" lIns="0" tIns="0" rIns="0" bIns="0" rtlCol="0">
              <a:spAutoFit/>
            </a:bodyPr>
            <a:lstStyle/>
            <a:p>
              <a:pPr algn="ctr"/>
              <a:r>
                <a:rPr lang="en-US" sz="3200" b="1" dirty="0">
                  <a:sym typeface="+mn-ea"/>
                </a:rPr>
                <a:t>Business Scope</a:t>
              </a:r>
              <a:endParaRPr lang="en-US" altLang="en-US" sz="3200" b="1" dirty="0">
                <a:latin typeface="微软雅黑" panose="020B0503020204020204" pitchFamily="34" charset="-122"/>
                <a:ea typeface="微软雅黑" panose="020B0503020204020204" pitchFamily="34" charset="-122"/>
                <a:sym typeface="+mn-ea"/>
              </a:endParaRPr>
            </a:p>
          </p:txBody>
        </p:sp>
      </p:grpSp>
      <p:sp>
        <p:nvSpPr>
          <p:cNvPr id="26"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16</a:t>
            </a:fld>
            <a:endParaRPr lang="zh-CN" altLang="en-US" sz="17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278782" y="684198"/>
            <a:ext cx="6518748" cy="369332"/>
          </a:xfrm>
          <a:prstGeom prst="rect">
            <a:avLst/>
          </a:prstGeom>
          <a:noFill/>
        </p:spPr>
        <p:txBody>
          <a:bodyPr wrap="square" lIns="0" tIns="0" rIns="0" bIns="0" rtlCol="0">
            <a:spAutoFit/>
          </a:bodyPr>
          <a:lstStyle/>
          <a:p>
            <a:pPr algn="ctr"/>
            <a:r>
              <a:rPr lang="en-US" altLang="zh-CN" sz="24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Frameworks of </a:t>
            </a:r>
            <a:r>
              <a:rPr lang="en-US" altLang="zh-CN" sz="2400" b="1" dirty="0" err="1" smtClean="0">
                <a:solidFill>
                  <a:srgbClr val="C00000"/>
                </a:solidFill>
                <a:latin typeface="Arial" panose="020B0604020202020204" pitchFamily="34" charset="0"/>
                <a:ea typeface="微软雅黑" panose="020B0503020204020204" pitchFamily="34" charset="-122"/>
                <a:cs typeface="Arial" panose="020B0604020202020204" pitchFamily="34" charset="0"/>
              </a:rPr>
              <a:t>Chinagoub</a:t>
            </a:r>
            <a:r>
              <a:rPr lang="en-US" altLang="zh-CN" sz="24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 &amp; Subsidiaries</a:t>
            </a:r>
            <a:endParaRPr lang="zh-CN" altLang="en-US" sz="24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descr="高博智融logo"/>
          <p:cNvPicPr>
            <a:picLocks noChangeAspect="1"/>
          </p:cNvPicPr>
          <p:nvPr/>
        </p:nvPicPr>
        <p:blipFill>
          <a:blip r:embed="rId2" cstate="print"/>
          <a:stretch>
            <a:fillRect/>
          </a:stretch>
        </p:blipFill>
        <p:spPr>
          <a:xfrm>
            <a:off x="10199662" y="261442"/>
            <a:ext cx="1838325" cy="762635"/>
          </a:xfrm>
          <a:prstGeom prst="rect">
            <a:avLst/>
          </a:prstGeom>
        </p:spPr>
      </p:pic>
      <p:pic>
        <p:nvPicPr>
          <p:cNvPr id="4" name="图片 3" descr="组织构架图"/>
          <p:cNvPicPr>
            <a:picLocks noChangeAspect="1"/>
          </p:cNvPicPr>
          <p:nvPr/>
        </p:nvPicPr>
        <p:blipFill>
          <a:blip r:embed="rId3" cstate="print"/>
          <a:srcRect l="17945" r="13922"/>
          <a:stretch>
            <a:fillRect/>
          </a:stretch>
        </p:blipFill>
        <p:spPr>
          <a:xfrm>
            <a:off x="951670" y="1001713"/>
            <a:ext cx="10703560" cy="5857875"/>
          </a:xfrm>
          <a:prstGeom prst="rect">
            <a:avLst/>
          </a:prstGeom>
        </p:spPr>
      </p:pic>
      <p:sp>
        <p:nvSpPr>
          <p:cNvPr id="5"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17</a:t>
            </a:fld>
            <a:endParaRPr lang="zh-CN" altLang="en-US" sz="17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26"/>
          <p:cNvGrpSpPr/>
          <p:nvPr/>
        </p:nvGrpSpPr>
        <p:grpSpPr>
          <a:xfrm>
            <a:off x="10160" y="329437"/>
            <a:ext cx="12180254" cy="6530153"/>
            <a:chOff x="0" y="-207011"/>
            <a:chExt cx="9136379" cy="6528640"/>
          </a:xfrm>
        </p:grpSpPr>
        <p:sp>
          <p:nvSpPr>
            <p:cNvPr id="1323" name="Shape 1323"/>
            <p:cNvSpPr/>
            <p:nvPr/>
          </p:nvSpPr>
          <p:spPr>
            <a:xfrm>
              <a:off x="50165" y="-207011"/>
              <a:ext cx="6851014" cy="430787"/>
            </a:xfrm>
            <a:prstGeom prst="rect">
              <a:avLst/>
            </a:prstGeom>
            <a:noFill/>
            <a:ln w="12700" cap="flat">
              <a:noFill/>
              <a:miter lim="400000"/>
            </a:ln>
            <a:effectLst/>
          </p:spPr>
          <p:txBody>
            <a:bodyPr wrap="square" lIns="0" tIns="0" rIns="0" bIns="0" numCol="1" anchor="t">
              <a:spAutoFit/>
            </a:bodyPr>
            <a:lstStyle>
              <a:lvl1pPr algn="ctr">
                <a:defRPr sz="27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dirty="0">
                  <a:solidFill>
                    <a:srgbClr val="FF0000"/>
                  </a:solidFill>
                </a:rPr>
                <a:t>Overseas Business Units of </a:t>
              </a:r>
              <a:r>
                <a:rPr lang="en-US" dirty="0" err="1" smtClean="0">
                  <a:solidFill>
                    <a:srgbClr val="FF0000"/>
                  </a:solidFill>
                </a:rPr>
                <a:t>Chinagoub</a:t>
              </a:r>
              <a:r>
                <a:rPr lang="en-US" dirty="0" smtClean="0">
                  <a:solidFill>
                    <a:srgbClr val="FF0000"/>
                  </a:solidFill>
                </a:rPr>
                <a:t> </a:t>
              </a:r>
              <a:r>
                <a:rPr lang="en-US" dirty="0">
                  <a:solidFill>
                    <a:srgbClr val="FF0000"/>
                  </a:solidFill>
                </a:rPr>
                <a:t>Group</a:t>
              </a:r>
            </a:p>
          </p:txBody>
        </p:sp>
        <p:pic>
          <p:nvPicPr>
            <p:cNvPr id="1324" name="image75.png" descr="世界地图"/>
            <p:cNvPicPr>
              <a:picLocks noChangeAspect="1"/>
            </p:cNvPicPr>
            <p:nvPr/>
          </p:nvPicPr>
          <p:blipFill>
            <a:blip r:embed="rId2" cstate="print"/>
            <a:stretch>
              <a:fillRect/>
            </a:stretch>
          </p:blipFill>
          <p:spPr>
            <a:xfrm>
              <a:off x="0" y="802533"/>
              <a:ext cx="9136379" cy="5519096"/>
            </a:xfrm>
            <a:prstGeom prst="rect">
              <a:avLst/>
            </a:prstGeom>
            <a:ln w="12700" cap="flat">
              <a:noFill/>
              <a:miter lim="400000"/>
              <a:headEnd/>
              <a:tailEnd/>
            </a:ln>
            <a:effectLst/>
          </p:spPr>
        </p:pic>
        <p:sp>
          <p:nvSpPr>
            <p:cNvPr id="1325" name="Shape 1325"/>
            <p:cNvSpPr/>
            <p:nvPr/>
          </p:nvSpPr>
          <p:spPr>
            <a:xfrm>
              <a:off x="300355" y="3625213"/>
              <a:ext cx="8703309" cy="1753920"/>
            </a:xfrm>
            <a:prstGeom prst="rect">
              <a:avLst/>
            </a:prstGeom>
            <a:noFill/>
            <a:ln w="12700" cap="flat">
              <a:noFill/>
              <a:miter lim="400000"/>
            </a:ln>
            <a:effectLst/>
          </p:spPr>
          <p:txBody>
            <a:bodyPr wrap="square" lIns="0" tIns="0" rIns="0" bIns="0" numCol="1" anchor="t">
              <a:spAutoFit/>
            </a:bodyPr>
            <a:lstStyle/>
            <a:p>
              <a:pPr>
                <a:lnSpc>
                  <a:spcPct val="150000"/>
                </a:lnSpc>
                <a:defRPr sz="2700" b="1">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sz="1900" dirty="0"/>
                <a:t>Recent t</a:t>
              </a:r>
              <a:r>
                <a:rPr sz="1900" dirty="0"/>
                <a:t>hree years, </a:t>
              </a:r>
              <a:r>
                <a:rPr lang="en-US" sz="1900" dirty="0" err="1"/>
                <a:t>Goub</a:t>
              </a:r>
              <a:r>
                <a:rPr lang="en-US" sz="1900" dirty="0"/>
                <a:t> G</a:t>
              </a:r>
              <a:r>
                <a:rPr sz="1900" dirty="0"/>
                <a:t>roup </a:t>
              </a:r>
              <a:r>
                <a:rPr lang="en-US" sz="1900" dirty="0"/>
                <a:t>have </a:t>
              </a:r>
              <a:r>
                <a:rPr sz="1900" dirty="0">
                  <a:sym typeface="+mn-ea"/>
                </a:rPr>
                <a:t>establish</a:t>
              </a:r>
              <a:r>
                <a:rPr lang="en-US" sz="1900" dirty="0">
                  <a:sym typeface="+mn-ea"/>
                </a:rPr>
                <a:t>ed</a:t>
              </a:r>
              <a:r>
                <a:rPr sz="1900" dirty="0">
                  <a:sym typeface="+mn-ea"/>
                </a:rPr>
                <a:t> cooperation relations </a:t>
              </a:r>
              <a:r>
                <a:rPr lang="en-US" sz="1900" dirty="0">
                  <a:sym typeface="+mn-ea"/>
                </a:rPr>
                <a:t>with</a:t>
              </a:r>
              <a:r>
                <a:rPr sz="1900" dirty="0">
                  <a:sym typeface="+mn-ea"/>
                </a:rPr>
                <a:t> </a:t>
              </a:r>
              <a:r>
                <a:rPr lang="en-US" sz="1900" dirty="0">
                  <a:sym typeface="+mn-ea"/>
                </a:rPr>
                <a:t>t</a:t>
              </a:r>
              <a:r>
                <a:rPr sz="1900" dirty="0"/>
                <a:t>he European Union </a:t>
              </a:r>
              <a:r>
                <a:rPr lang="en-US" sz="1900" dirty="0"/>
                <a:t>I</a:t>
              </a:r>
              <a:r>
                <a:rPr sz="1900" dirty="0"/>
                <a:t>nnovation </a:t>
              </a:r>
              <a:r>
                <a:rPr lang="en-US" sz="1900" dirty="0"/>
                <a:t>C</a:t>
              </a:r>
              <a:r>
                <a:rPr sz="1900" dirty="0"/>
                <a:t>enter in China</a:t>
              </a:r>
              <a:r>
                <a:rPr lang="en-US" sz="1900" dirty="0"/>
                <a:t>, </a:t>
              </a:r>
            </a:p>
            <a:p>
              <a:pPr>
                <a:lnSpc>
                  <a:spcPct val="150000"/>
                </a:lnSpc>
                <a:defRPr sz="2700" b="1">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sz="1900" dirty="0">
                  <a:sym typeface="+mn-ea"/>
                </a:rPr>
                <a:t>famous t</a:t>
              </a:r>
              <a:r>
                <a:rPr sz="1900" dirty="0">
                  <a:sym typeface="+mn-ea"/>
                </a:rPr>
                <a:t>echnology transfer organizations </a:t>
              </a:r>
              <a:r>
                <a:rPr lang="en-US" sz="1900" dirty="0">
                  <a:sym typeface="+mn-ea"/>
                </a:rPr>
                <a:t>in the </a:t>
              </a:r>
              <a:r>
                <a:rPr sz="1900" dirty="0"/>
                <a:t>United States, </a:t>
              </a:r>
              <a:r>
                <a:rPr lang="en-US" sz="1900" dirty="0"/>
                <a:t>UK</a:t>
              </a:r>
              <a:r>
                <a:rPr sz="1900" dirty="0"/>
                <a:t>, Germany, </a:t>
              </a:r>
              <a:r>
                <a:rPr sz="1900" dirty="0" smtClean="0"/>
                <a:t>Italy</a:t>
              </a:r>
              <a:r>
                <a:rPr sz="1900" dirty="0"/>
                <a:t>, </a:t>
              </a:r>
              <a:r>
                <a:rPr lang="en-US" altLang="zh-CN" sz="1900" dirty="0" smtClean="0"/>
                <a:t>Arab States, </a:t>
              </a:r>
              <a:r>
                <a:rPr sz="1900" dirty="0" smtClean="0"/>
                <a:t>Japan</a:t>
              </a:r>
              <a:r>
                <a:rPr sz="1900" dirty="0"/>
                <a:t>, Korea, Taiwan, Hong Kong and other countries and regions</a:t>
              </a:r>
              <a:r>
                <a:rPr lang="en-US" sz="1900" dirty="0"/>
                <a:t>.</a:t>
              </a:r>
            </a:p>
          </p:txBody>
        </p:sp>
      </p:grpSp>
      <p:sp>
        <p:nvSpPr>
          <p:cNvPr id="6"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18</a:t>
            </a:fld>
            <a:endParaRPr lang="zh-CN" altLang="en-US" sz="1700" dirty="0"/>
          </a:p>
        </p:txBody>
      </p:sp>
      <p:pic>
        <p:nvPicPr>
          <p:cNvPr id="9" name="Picture 212" descr="C:\Users\zhgb1\Desktop\高博智融logo.png高博智融logo"/>
          <p:cNvPicPr>
            <a:picLocks noChangeAspect="1" noChangeArrowheads="1"/>
          </p:cNvPicPr>
          <p:nvPr/>
        </p:nvPicPr>
        <p:blipFill>
          <a:blip r:embed="rId3" cstate="print"/>
          <a:srcRect/>
          <a:stretch>
            <a:fillRect/>
          </a:stretch>
        </p:blipFill>
        <p:spPr bwMode="auto">
          <a:xfrm>
            <a:off x="9983638" y="117426"/>
            <a:ext cx="2020570" cy="838964"/>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2" name="组合 1"/>
          <p:cNvGrpSpPr/>
          <p:nvPr/>
        </p:nvGrpSpPr>
        <p:grpSpPr>
          <a:xfrm>
            <a:off x="728980" y="1276350"/>
            <a:ext cx="10478770" cy="4323080"/>
            <a:chOff x="1148" y="2010"/>
            <a:chExt cx="16502" cy="6808"/>
          </a:xfrm>
        </p:grpSpPr>
        <p:sp>
          <p:nvSpPr>
            <p:cNvPr id="85" name="六边形 84"/>
            <p:cNvSpPr/>
            <p:nvPr/>
          </p:nvSpPr>
          <p:spPr>
            <a:xfrm>
              <a:off x="7434" y="2141"/>
              <a:ext cx="9873" cy="140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六边形 85"/>
            <p:cNvSpPr/>
            <p:nvPr/>
          </p:nvSpPr>
          <p:spPr>
            <a:xfrm>
              <a:off x="8704" y="2274"/>
              <a:ext cx="8462" cy="1128"/>
            </a:xfrm>
            <a:prstGeom prst="hexagon">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六边形 90"/>
            <p:cNvSpPr/>
            <p:nvPr/>
          </p:nvSpPr>
          <p:spPr>
            <a:xfrm>
              <a:off x="7434" y="3887"/>
              <a:ext cx="9873" cy="140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六边形 91"/>
            <p:cNvSpPr/>
            <p:nvPr/>
          </p:nvSpPr>
          <p:spPr>
            <a:xfrm>
              <a:off x="8704" y="4020"/>
              <a:ext cx="8462" cy="1128"/>
            </a:xfrm>
            <a:prstGeom prst="hexagon">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六边形 92"/>
            <p:cNvSpPr/>
            <p:nvPr/>
          </p:nvSpPr>
          <p:spPr>
            <a:xfrm>
              <a:off x="7434" y="5628"/>
              <a:ext cx="9873" cy="140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六边形 94"/>
            <p:cNvSpPr/>
            <p:nvPr/>
          </p:nvSpPr>
          <p:spPr>
            <a:xfrm>
              <a:off x="8704" y="5760"/>
              <a:ext cx="8462" cy="1128"/>
            </a:xfrm>
            <a:prstGeom prst="hexagon">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六边形 95"/>
            <p:cNvSpPr/>
            <p:nvPr/>
          </p:nvSpPr>
          <p:spPr>
            <a:xfrm>
              <a:off x="7434" y="7371"/>
              <a:ext cx="9873" cy="140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六边形 96"/>
            <p:cNvSpPr/>
            <p:nvPr/>
          </p:nvSpPr>
          <p:spPr>
            <a:xfrm>
              <a:off x="8704" y="7503"/>
              <a:ext cx="8462" cy="1128"/>
            </a:xfrm>
            <a:prstGeom prst="hexagon">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Rectangle 7"/>
            <p:cNvSpPr>
              <a:spLocks noChangeArrowheads="1"/>
            </p:cNvSpPr>
            <p:nvPr/>
          </p:nvSpPr>
          <p:spPr bwMode="auto">
            <a:xfrm>
              <a:off x="9939" y="2566"/>
              <a:ext cx="6917" cy="582"/>
            </a:xfrm>
            <a:prstGeom prst="rect">
              <a:avLst/>
            </a:prstGeom>
            <a:noFill/>
            <a:ln w="9525">
              <a:noFill/>
              <a:miter lim="800000"/>
            </a:ln>
          </p:spPr>
          <p:txBody>
            <a:bodyPr wrap="square">
              <a:spAutoFit/>
            </a:bodyPr>
            <a:lstStyle/>
            <a:p>
              <a:pPr defTabSz="1218565" fontAlgn="auto">
                <a:spcBef>
                  <a:spcPts val="0"/>
                </a:spcBef>
                <a:spcAft>
                  <a:spcPts val="0"/>
                </a:spcAft>
                <a:defRPr/>
              </a:pPr>
              <a:r>
                <a:rPr lang="en-US" altLang="zh-CN" b="1" kern="0" dirty="0" smtClean="0">
                  <a:solidFill>
                    <a:schemeClr val="bg1"/>
                  </a:solidFill>
                  <a:latin typeface="Arial" panose="020B0604020202020204"/>
                  <a:ea typeface="微软雅黑" panose="020B0503020204020204" pitchFamily="34" charset="-122"/>
                </a:rPr>
                <a:t>Chinese Agriculture in Golden Times</a:t>
              </a:r>
              <a:endParaRPr lang="zh-CN" altLang="en-US" b="1" kern="0" dirty="0">
                <a:solidFill>
                  <a:schemeClr val="bg1"/>
                </a:solidFill>
                <a:latin typeface="Arial" panose="020B0604020202020204"/>
                <a:ea typeface="微软雅黑" panose="020B0503020204020204" pitchFamily="34" charset="-122"/>
              </a:endParaRPr>
            </a:p>
          </p:txBody>
        </p:sp>
        <p:sp>
          <p:nvSpPr>
            <p:cNvPr id="99" name="Rectangle 7"/>
            <p:cNvSpPr>
              <a:spLocks noChangeArrowheads="1"/>
            </p:cNvSpPr>
            <p:nvPr/>
          </p:nvSpPr>
          <p:spPr bwMode="auto">
            <a:xfrm>
              <a:off x="9712" y="4152"/>
              <a:ext cx="7938" cy="1018"/>
            </a:xfrm>
            <a:prstGeom prst="rect">
              <a:avLst/>
            </a:prstGeom>
            <a:noFill/>
            <a:ln w="9525">
              <a:noFill/>
              <a:miter lim="800000"/>
            </a:ln>
          </p:spPr>
          <p:txBody>
            <a:bodyPr wrap="square">
              <a:spAutoFit/>
            </a:bodyPr>
            <a:lstStyle/>
            <a:p>
              <a:pPr defTabSz="1218565" fontAlgn="auto">
                <a:spcBef>
                  <a:spcPts val="0"/>
                </a:spcBef>
                <a:spcAft>
                  <a:spcPts val="0"/>
                </a:spcAft>
                <a:defRPr/>
              </a:pPr>
              <a:r>
                <a:rPr lang="en-US" altLang="zh-CN" b="1" kern="0" dirty="0" smtClean="0">
                  <a:solidFill>
                    <a:schemeClr val="bg1"/>
                  </a:solidFill>
                  <a:latin typeface="Arial" panose="020B0604020202020204"/>
                  <a:ea typeface="微软雅黑" panose="020B0503020204020204" pitchFamily="34" charset="-122"/>
                </a:rPr>
                <a:t>Funding Support Led by Chinese Government</a:t>
              </a:r>
              <a:endParaRPr lang="zh-CN" altLang="en-US" b="1" kern="0" dirty="0">
                <a:solidFill>
                  <a:schemeClr val="bg1"/>
                </a:solidFill>
                <a:latin typeface="Arial" panose="020B0604020202020204"/>
                <a:ea typeface="微软雅黑" panose="020B0503020204020204" pitchFamily="34" charset="-122"/>
              </a:endParaRPr>
            </a:p>
          </p:txBody>
        </p:sp>
        <p:sp>
          <p:nvSpPr>
            <p:cNvPr id="100" name="Rectangle 7"/>
            <p:cNvSpPr>
              <a:spLocks noChangeArrowheads="1"/>
            </p:cNvSpPr>
            <p:nvPr/>
          </p:nvSpPr>
          <p:spPr bwMode="auto">
            <a:xfrm>
              <a:off x="9826" y="5968"/>
              <a:ext cx="7257" cy="1018"/>
            </a:xfrm>
            <a:prstGeom prst="rect">
              <a:avLst/>
            </a:prstGeom>
            <a:noFill/>
            <a:ln w="9525">
              <a:noFill/>
              <a:miter lim="800000"/>
            </a:ln>
          </p:spPr>
          <p:txBody>
            <a:bodyPr wrap="square">
              <a:spAutoFit/>
            </a:bodyPr>
            <a:lstStyle/>
            <a:p>
              <a:pPr defTabSz="1218565" fontAlgn="auto">
                <a:spcBef>
                  <a:spcPts val="0"/>
                </a:spcBef>
                <a:spcAft>
                  <a:spcPts val="0"/>
                </a:spcAft>
                <a:defRPr/>
              </a:pPr>
              <a:r>
                <a:rPr lang="en-US" altLang="zh-CN" b="1" kern="0" dirty="0" smtClean="0">
                  <a:solidFill>
                    <a:schemeClr val="bg1"/>
                  </a:solidFill>
                  <a:latin typeface="Arial" panose="020B0604020202020204"/>
                  <a:ea typeface="微软雅黑" panose="020B0503020204020204" pitchFamily="34" charset="-122"/>
                </a:rPr>
                <a:t>Trillion Capital Leveraged by Hundred Billion PPP</a:t>
              </a:r>
            </a:p>
          </p:txBody>
        </p:sp>
        <p:sp>
          <p:nvSpPr>
            <p:cNvPr id="101" name="Rectangle 7"/>
            <p:cNvSpPr>
              <a:spLocks noChangeArrowheads="1"/>
            </p:cNvSpPr>
            <p:nvPr/>
          </p:nvSpPr>
          <p:spPr bwMode="auto">
            <a:xfrm>
              <a:off x="9939" y="7616"/>
              <a:ext cx="7409" cy="1018"/>
            </a:xfrm>
            <a:prstGeom prst="rect">
              <a:avLst/>
            </a:prstGeom>
            <a:noFill/>
            <a:ln w="9525">
              <a:noFill/>
              <a:miter lim="800000"/>
            </a:ln>
          </p:spPr>
          <p:txBody>
            <a:bodyPr wrap="square">
              <a:spAutoFit/>
            </a:bodyPr>
            <a:lstStyle/>
            <a:p>
              <a:pPr marL="0" lvl="1"/>
              <a:r>
                <a:rPr lang="en-US" altLang="zh-CN" b="1" kern="0" dirty="0" smtClean="0">
                  <a:solidFill>
                    <a:schemeClr val="bg1"/>
                  </a:solidFill>
                  <a:latin typeface="Arial" panose="020B0604020202020204"/>
                  <a:ea typeface="微软雅黑" panose="020B0503020204020204" pitchFamily="34" charset="-122"/>
                </a:rPr>
                <a:t>Service of </a:t>
              </a:r>
              <a:r>
                <a:rPr lang="en-US" altLang="zh-CN" b="1" kern="0" dirty="0" err="1" smtClean="0">
                  <a:solidFill>
                    <a:schemeClr val="bg1"/>
                  </a:solidFill>
                  <a:latin typeface="Arial" panose="020B0604020202020204"/>
                  <a:ea typeface="微软雅黑" panose="020B0503020204020204" pitchFamily="34" charset="-122"/>
                </a:rPr>
                <a:t>Chinagoub</a:t>
              </a:r>
              <a:r>
                <a:rPr lang="en-US" altLang="zh-CN" b="1" kern="0" dirty="0" smtClean="0">
                  <a:solidFill>
                    <a:schemeClr val="bg1"/>
                  </a:solidFill>
                  <a:latin typeface="Arial" panose="020B0604020202020204"/>
                  <a:ea typeface="微软雅黑" panose="020B0503020204020204" pitchFamily="34" charset="-122"/>
                </a:rPr>
                <a:t> Intellectual </a:t>
              </a:r>
            </a:p>
            <a:p>
              <a:pPr marL="0" lvl="1"/>
              <a:r>
                <a:rPr lang="en-US" altLang="zh-CN" b="1" kern="0" dirty="0" smtClean="0">
                  <a:solidFill>
                    <a:schemeClr val="bg1"/>
                  </a:solidFill>
                  <a:latin typeface="Arial" panose="020B0604020202020204"/>
                  <a:ea typeface="微软雅黑" panose="020B0503020204020204" pitchFamily="34" charset="-122"/>
                </a:rPr>
                <a:t>Finance Group</a:t>
              </a:r>
              <a:endParaRPr lang="zh-CN" altLang="en-US" b="1" kern="0" dirty="0">
                <a:solidFill>
                  <a:schemeClr val="bg1"/>
                </a:solidFill>
                <a:latin typeface="Arial" panose="020B0604020202020204"/>
                <a:ea typeface="微软雅黑" panose="020B0503020204020204" pitchFamily="34" charset="-122"/>
              </a:endParaRPr>
            </a:p>
          </p:txBody>
        </p:sp>
        <p:sp>
          <p:nvSpPr>
            <p:cNvPr id="102" name="Freeform 5"/>
            <p:cNvSpPr/>
            <p:nvPr/>
          </p:nvSpPr>
          <p:spPr bwMode="auto">
            <a:xfrm>
              <a:off x="1818" y="3552"/>
              <a:ext cx="4646" cy="411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5875">
              <a:gradFill flip="none" rotWithShape="1">
                <a:gsLst>
                  <a:gs pos="0">
                    <a:schemeClr val="bg1">
                      <a:lumMod val="65000"/>
                    </a:schemeClr>
                  </a:gs>
                  <a:gs pos="100000">
                    <a:schemeClr val="bg1"/>
                  </a:gs>
                </a:gsLst>
                <a:lin ang="2700000" scaled="1"/>
                <a:tileRect/>
              </a:gradFill>
            </a:ln>
            <a:effectLst>
              <a:innerShdw blurRad="114300">
                <a:prstClr val="black"/>
              </a:innerShdw>
            </a:effectLst>
          </p:spPr>
          <p:txBody>
            <a:bodyPr vert="horz" wrap="square" lIns="91440" tIns="45720" rIns="91440" bIns="45720" numCol="1" anchor="t" anchorCtr="0" compatLnSpc="1"/>
            <a:lstStyle/>
            <a:p>
              <a:endParaRPr lang="zh-CN" altLang="en-US">
                <a:solidFill>
                  <a:prstClr val="black"/>
                </a:solidFill>
              </a:endParaRPr>
            </a:p>
          </p:txBody>
        </p:sp>
        <p:sp>
          <p:nvSpPr>
            <p:cNvPr id="103" name="Freeform 5"/>
            <p:cNvSpPr/>
            <p:nvPr/>
          </p:nvSpPr>
          <p:spPr bwMode="auto">
            <a:xfrm>
              <a:off x="1148" y="3278"/>
              <a:ext cx="4646" cy="411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61000"/>
                    <a:lumOff val="39000"/>
                  </a:schemeClr>
                </a:gs>
                <a:gs pos="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266700" dist="203200" dir="678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4" name="矩形 103"/>
            <p:cNvSpPr/>
            <p:nvPr/>
          </p:nvSpPr>
          <p:spPr>
            <a:xfrm>
              <a:off x="1814" y="4179"/>
              <a:ext cx="3441" cy="1648"/>
            </a:xfrm>
            <a:prstGeom prst="rect">
              <a:avLst/>
            </a:prstGeom>
          </p:spPr>
          <p:txBody>
            <a:bodyPr wrap="square" lIns="121890" tIns="60945" rIns="121890" bIns="60945">
              <a:spAutoFit/>
            </a:bodyPr>
            <a:lstStyle/>
            <a:p>
              <a:pPr defTabSz="1245235" fontAlgn="auto">
                <a:spcBef>
                  <a:spcPts val="0"/>
                </a:spcBef>
                <a:spcAft>
                  <a:spcPts val="0"/>
                </a:spcAft>
                <a:defRPr/>
              </a:pPr>
              <a:endParaRPr lang="zh-CN" altLang="en-US" sz="6000" b="1" kern="0"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105" name="Rectangle 4"/>
            <p:cNvSpPr txBox="1">
              <a:spLocks noChangeArrowheads="1"/>
            </p:cNvSpPr>
            <p:nvPr/>
          </p:nvSpPr>
          <p:spPr bwMode="auto">
            <a:xfrm>
              <a:off x="1661" y="4267"/>
              <a:ext cx="3629" cy="21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en-US" altLang="zh-CN" sz="2800" kern="0"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CONTENTS</a:t>
              </a:r>
              <a:endParaRPr lang="zh-CN" altLang="en-US" sz="2800" kern="0"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106" name="组合 105"/>
            <p:cNvGrpSpPr/>
            <p:nvPr/>
          </p:nvGrpSpPr>
          <p:grpSpPr>
            <a:xfrm rot="16200000">
              <a:off x="7912" y="1909"/>
              <a:ext cx="1578" cy="1780"/>
              <a:chOff x="8439634" y="3544648"/>
              <a:chExt cx="1611146" cy="1817848"/>
            </a:xfrm>
          </p:grpSpPr>
          <p:sp>
            <p:nvSpPr>
              <p:cNvPr id="10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09" name="Rectangle 7"/>
            <p:cNvSpPr>
              <a:spLocks noChangeArrowheads="1"/>
            </p:cNvSpPr>
            <p:nvPr/>
          </p:nvSpPr>
          <p:spPr bwMode="auto">
            <a:xfrm>
              <a:off x="8351" y="2313"/>
              <a:ext cx="613" cy="1018"/>
            </a:xfrm>
            <a:prstGeom prst="rect">
              <a:avLst/>
            </a:prstGeom>
            <a:noFill/>
            <a:ln w="9525">
              <a:noFill/>
              <a:miter lim="800000"/>
            </a:ln>
          </p:spPr>
          <p:txBody>
            <a:bodyPr wrap="square">
              <a:spAutoFit/>
            </a:bodyPr>
            <a:lstStyle/>
            <a:p>
              <a:r>
                <a:rPr lang="en-US" altLang="zh-CN" sz="3600" b="1" dirty="0">
                  <a:solidFill>
                    <a:schemeClr val="bg1"/>
                  </a:solidFill>
                  <a:ea typeface="微软雅黑" panose="020B0503020204020204" pitchFamily="34" charset="-122"/>
                </a:rPr>
                <a:t>1</a:t>
              </a:r>
              <a:endParaRPr lang="zh-CN" altLang="en-US" sz="3600" b="1" dirty="0">
                <a:solidFill>
                  <a:schemeClr val="bg1"/>
                </a:solidFill>
                <a:ea typeface="微软雅黑" panose="020B0503020204020204" pitchFamily="34" charset="-122"/>
              </a:endParaRPr>
            </a:p>
          </p:txBody>
        </p:sp>
        <p:grpSp>
          <p:nvGrpSpPr>
            <p:cNvPr id="110" name="组合 109"/>
            <p:cNvGrpSpPr/>
            <p:nvPr/>
          </p:nvGrpSpPr>
          <p:grpSpPr>
            <a:xfrm rot="16200000">
              <a:off x="7912" y="3655"/>
              <a:ext cx="1578" cy="1780"/>
              <a:chOff x="8439634" y="3544648"/>
              <a:chExt cx="1611146" cy="1817848"/>
            </a:xfrm>
          </p:grpSpPr>
          <p:sp>
            <p:nvSpPr>
              <p:cNvPr id="11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13" name="组合 112"/>
            <p:cNvGrpSpPr/>
            <p:nvPr/>
          </p:nvGrpSpPr>
          <p:grpSpPr>
            <a:xfrm rot="16200000">
              <a:off x="7912" y="5396"/>
              <a:ext cx="1578" cy="1780"/>
              <a:chOff x="8439634" y="3544648"/>
              <a:chExt cx="1611146" cy="1817848"/>
            </a:xfrm>
          </p:grpSpPr>
          <p:sp>
            <p:nvSpPr>
              <p:cNvPr id="11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16" name="组合 115"/>
            <p:cNvGrpSpPr/>
            <p:nvPr/>
          </p:nvGrpSpPr>
          <p:grpSpPr>
            <a:xfrm rot="16200000">
              <a:off x="7912" y="7139"/>
              <a:ext cx="1578" cy="1780"/>
              <a:chOff x="8439634" y="3544648"/>
              <a:chExt cx="1611146" cy="1817848"/>
            </a:xfrm>
          </p:grpSpPr>
          <p:sp>
            <p:nvSpPr>
              <p:cNvPr id="11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9" name="Rectangle 7"/>
            <p:cNvSpPr>
              <a:spLocks noChangeArrowheads="1"/>
            </p:cNvSpPr>
            <p:nvPr/>
          </p:nvSpPr>
          <p:spPr bwMode="auto">
            <a:xfrm>
              <a:off x="8380" y="4035"/>
              <a:ext cx="613" cy="1018"/>
            </a:xfrm>
            <a:prstGeom prst="rect">
              <a:avLst/>
            </a:prstGeom>
            <a:noFill/>
            <a:ln w="9525">
              <a:noFill/>
              <a:miter lim="800000"/>
            </a:ln>
          </p:spPr>
          <p:txBody>
            <a:bodyPr wrap="square">
              <a:spAutoFit/>
            </a:bodyPr>
            <a:lstStyle/>
            <a:p>
              <a:r>
                <a:rPr lang="en-US" altLang="zh-CN" sz="3600" b="1" dirty="0">
                  <a:solidFill>
                    <a:schemeClr val="bg1"/>
                  </a:solidFill>
                  <a:ea typeface="微软雅黑" panose="020B0503020204020204" pitchFamily="34" charset="-122"/>
                </a:rPr>
                <a:t>2</a:t>
              </a:r>
              <a:endParaRPr lang="zh-CN" altLang="en-US" sz="3600" b="1" dirty="0">
                <a:solidFill>
                  <a:schemeClr val="bg1"/>
                </a:solidFill>
                <a:ea typeface="微软雅黑" panose="020B0503020204020204" pitchFamily="34" charset="-122"/>
              </a:endParaRPr>
            </a:p>
          </p:txBody>
        </p:sp>
        <p:sp>
          <p:nvSpPr>
            <p:cNvPr id="120" name="Rectangle 7"/>
            <p:cNvSpPr>
              <a:spLocks noChangeArrowheads="1"/>
            </p:cNvSpPr>
            <p:nvPr/>
          </p:nvSpPr>
          <p:spPr bwMode="auto">
            <a:xfrm>
              <a:off x="8380" y="5813"/>
              <a:ext cx="613" cy="1018"/>
            </a:xfrm>
            <a:prstGeom prst="rect">
              <a:avLst/>
            </a:prstGeom>
            <a:noFill/>
            <a:ln w="9525">
              <a:noFill/>
              <a:miter lim="800000"/>
            </a:ln>
          </p:spPr>
          <p:txBody>
            <a:bodyPr wrap="square">
              <a:spAutoFit/>
            </a:bodyPr>
            <a:lstStyle/>
            <a:p>
              <a:r>
                <a:rPr lang="en-US" altLang="zh-CN" sz="3600" b="1" dirty="0">
                  <a:solidFill>
                    <a:schemeClr val="bg1"/>
                  </a:solidFill>
                  <a:ea typeface="微软雅黑" panose="020B0503020204020204" pitchFamily="34" charset="-122"/>
                </a:rPr>
                <a:t>3</a:t>
              </a:r>
              <a:endParaRPr lang="zh-CN" altLang="en-US" sz="3600" b="1" dirty="0">
                <a:solidFill>
                  <a:schemeClr val="bg1"/>
                </a:solidFill>
                <a:ea typeface="微软雅黑" panose="020B0503020204020204" pitchFamily="34" charset="-122"/>
              </a:endParaRPr>
            </a:p>
          </p:txBody>
        </p:sp>
        <p:sp>
          <p:nvSpPr>
            <p:cNvPr id="121" name="Rectangle 7"/>
            <p:cNvSpPr>
              <a:spLocks noChangeArrowheads="1"/>
            </p:cNvSpPr>
            <p:nvPr/>
          </p:nvSpPr>
          <p:spPr bwMode="auto">
            <a:xfrm>
              <a:off x="8380" y="7488"/>
              <a:ext cx="613" cy="1018"/>
            </a:xfrm>
            <a:prstGeom prst="rect">
              <a:avLst/>
            </a:prstGeom>
            <a:noFill/>
            <a:ln w="9525">
              <a:noFill/>
              <a:miter lim="800000"/>
            </a:ln>
          </p:spPr>
          <p:txBody>
            <a:bodyPr wrap="square">
              <a:spAutoFit/>
            </a:bodyPr>
            <a:lstStyle/>
            <a:p>
              <a:r>
                <a:rPr lang="en-US" altLang="zh-CN" sz="3600" b="1" dirty="0">
                  <a:solidFill>
                    <a:schemeClr val="bg1"/>
                  </a:solidFill>
                  <a:ea typeface="微软雅黑" panose="020B0503020204020204" pitchFamily="34" charset="-122"/>
                </a:rPr>
                <a:t>4</a:t>
              </a:r>
              <a:endParaRPr lang="zh-CN" altLang="en-US" sz="3600" b="1" dirty="0">
                <a:solidFill>
                  <a:schemeClr val="bg1"/>
                </a:solidFill>
                <a:ea typeface="微软雅黑" panose="020B0503020204020204" pitchFamily="34" charset="-122"/>
              </a:endParaRPr>
            </a:p>
          </p:txBody>
        </p:sp>
      </p:grpSp>
      <p:pic>
        <p:nvPicPr>
          <p:cNvPr id="3" name="图片 2" descr="高博智融logo"/>
          <p:cNvPicPr>
            <a:picLocks noChangeAspect="1"/>
          </p:cNvPicPr>
          <p:nvPr/>
        </p:nvPicPr>
        <p:blipFill>
          <a:blip r:embed="rId3" cstate="print"/>
          <a:stretch>
            <a:fillRect/>
          </a:stretch>
        </p:blipFill>
        <p:spPr>
          <a:xfrm>
            <a:off x="9839622" y="255151"/>
            <a:ext cx="1838325" cy="762635"/>
          </a:xfrm>
          <a:prstGeom prst="rect">
            <a:avLst/>
          </a:prstGeom>
        </p:spPr>
      </p:pic>
      <p:sp>
        <p:nvSpPr>
          <p:cNvPr id="36"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1</a:t>
            </a:fld>
            <a:endParaRPr lang="zh-CN" altLang="en-US" sz="1700" dirty="0"/>
          </a:p>
        </p:txBody>
      </p:sp>
    </p:spTree>
  </p:cSld>
  <p:clrMapOvr>
    <a:masterClrMapping/>
  </p:clrMapOvr>
  <mc:AlternateContent xmlns:mc="http://schemas.openxmlformats.org/markup-compatibility/2006">
    <mc:Choice xmlns:p14="http://schemas.microsoft.com/office/powerpoint/2010/main" xmlns="" Requires="p14">
      <p:transition spd="slow" p14:dur="2500" advClick="0">
        <p:checker/>
      </p:transition>
    </mc:Choice>
    <mc:Fallback>
      <p:transition spd="slow" advClick="0">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58"/>
          <p:cNvGrpSpPr/>
          <p:nvPr/>
        </p:nvGrpSpPr>
        <p:grpSpPr>
          <a:xfrm>
            <a:off x="44868" y="1053530"/>
            <a:ext cx="12145544" cy="5459903"/>
            <a:chOff x="22629" y="-207552"/>
            <a:chExt cx="9019161" cy="5485022"/>
          </a:xfrm>
        </p:grpSpPr>
        <p:grpSp>
          <p:nvGrpSpPr>
            <p:cNvPr id="3" name="Group 1354"/>
            <p:cNvGrpSpPr/>
            <p:nvPr/>
          </p:nvGrpSpPr>
          <p:grpSpPr>
            <a:xfrm>
              <a:off x="22629" y="-207552"/>
              <a:ext cx="9019161" cy="5485022"/>
              <a:chOff x="22630" y="-207552"/>
              <a:chExt cx="9019159" cy="5485021"/>
            </a:xfrm>
          </p:grpSpPr>
          <p:sp>
            <p:nvSpPr>
              <p:cNvPr id="1328" name="Shape 1328"/>
              <p:cNvSpPr/>
              <p:nvPr/>
            </p:nvSpPr>
            <p:spPr>
              <a:xfrm rot="5400000">
                <a:off x="3306154" y="2263112"/>
                <a:ext cx="1143290" cy="3054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336" y="21600"/>
                    </a:lnTo>
                    <a:lnTo>
                      <a:pt x="0" y="21600"/>
                    </a:lnTo>
                  </a:path>
                </a:pathLst>
              </a:custGeom>
              <a:noFill/>
              <a:ln w="6350" cap="flat">
                <a:solidFill>
                  <a:srgbClr val="A6A6A6"/>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329" name="Shape 1329"/>
              <p:cNvSpPr/>
              <p:nvPr/>
            </p:nvSpPr>
            <p:spPr>
              <a:xfrm rot="5400000">
                <a:off x="6122983" y="3137538"/>
                <a:ext cx="1131344" cy="2873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346" y="0"/>
                    </a:lnTo>
                    <a:lnTo>
                      <a:pt x="0" y="0"/>
                    </a:lnTo>
                  </a:path>
                </a:pathLst>
              </a:custGeom>
              <a:noFill/>
              <a:ln w="6350" cap="flat">
                <a:solidFill>
                  <a:srgbClr val="A6A6A6"/>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330" name="Shape 1330"/>
              <p:cNvSpPr/>
              <p:nvPr/>
            </p:nvSpPr>
            <p:spPr>
              <a:xfrm rot="16200000" flipH="1">
                <a:off x="603798" y="2865541"/>
                <a:ext cx="1666418" cy="6112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290" y="0"/>
                    </a:lnTo>
                    <a:lnTo>
                      <a:pt x="0" y="0"/>
                    </a:lnTo>
                  </a:path>
                </a:pathLst>
              </a:custGeom>
              <a:noFill/>
              <a:ln w="6350" cap="flat">
                <a:solidFill>
                  <a:srgbClr val="A6A6A6"/>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331" name="Shape 1331"/>
              <p:cNvSpPr/>
              <p:nvPr/>
            </p:nvSpPr>
            <p:spPr>
              <a:xfrm>
                <a:off x="1507254" y="3225229"/>
                <a:ext cx="5185255" cy="20522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381000" cap="flat">
                <a:solidFill>
                  <a:srgbClr val="E47F66"/>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332" name="Shape 1332"/>
              <p:cNvSpPr/>
              <p:nvPr/>
            </p:nvSpPr>
            <p:spPr>
              <a:xfrm>
                <a:off x="22859" y="1022985"/>
                <a:ext cx="2573019" cy="1963419"/>
              </a:xfrm>
              <a:prstGeom prst="ellipse">
                <a:avLst/>
              </a:prstGeom>
              <a:solidFill>
                <a:srgbClr val="E47F66"/>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a:lnSpc>
                    <a:spcPts val="1665"/>
                  </a:lnSpc>
                  <a:defRPr sz="1300">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dirty="0"/>
              </a:p>
            </p:txBody>
          </p:sp>
          <p:sp>
            <p:nvSpPr>
              <p:cNvPr id="1333" name="Shape 1333"/>
              <p:cNvSpPr/>
              <p:nvPr/>
            </p:nvSpPr>
            <p:spPr>
              <a:xfrm>
                <a:off x="2700653" y="299720"/>
                <a:ext cx="2857499" cy="2298699"/>
              </a:xfrm>
              <a:prstGeom prst="ellipse">
                <a:avLst/>
              </a:prstGeom>
              <a:solidFill>
                <a:srgbClr val="A7C46E"/>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a:lnSpc>
                    <a:spcPts val="1665"/>
                  </a:lnSpc>
                  <a:defRPr sz="1000">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dirty="0"/>
              </a:p>
            </p:txBody>
          </p:sp>
          <p:sp>
            <p:nvSpPr>
              <p:cNvPr id="1334" name="Shape 1334"/>
              <p:cNvSpPr/>
              <p:nvPr/>
            </p:nvSpPr>
            <p:spPr>
              <a:xfrm>
                <a:off x="5881365" y="1166894"/>
                <a:ext cx="3160424" cy="2893571"/>
              </a:xfrm>
              <a:prstGeom prst="ellipse">
                <a:avLst/>
              </a:prstGeom>
              <a:solidFill>
                <a:srgbClr val="53ABA8"/>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a:lnSpc>
                    <a:spcPts val="1665"/>
                  </a:lnSpc>
                  <a:defRPr sz="1000">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dirty="0"/>
              </a:p>
            </p:txBody>
          </p:sp>
          <p:sp>
            <p:nvSpPr>
              <p:cNvPr id="1335" name="Shape 1335"/>
              <p:cNvSpPr/>
              <p:nvPr/>
            </p:nvSpPr>
            <p:spPr>
              <a:xfrm>
                <a:off x="2415925" y="4243878"/>
                <a:ext cx="3277542" cy="966888"/>
              </a:xfrm>
              <a:prstGeom prst="rect">
                <a:avLst/>
              </a:prstGeom>
              <a:noFill/>
              <a:ln w="12700" cap="flat">
                <a:noFill/>
                <a:miter lim="400000"/>
              </a:ln>
              <a:effectLst/>
            </p:spPr>
            <p:txBody>
              <a:bodyPr wrap="square" lIns="36000" tIns="36000" rIns="36000" bIns="36000" numCol="1" anchor="t">
                <a:noAutofit/>
              </a:bodyPr>
              <a:lstStyle>
                <a:lvl1pPr algn="ctr">
                  <a:defRPr sz="27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sz="2100" dirty="0" smtClean="0">
                    <a:latin typeface="Arial" panose="020B0604020202020204" pitchFamily="34" charset="0"/>
                    <a:cs typeface="Arial" panose="020B0604020202020204" pitchFamily="34" charset="0"/>
                  </a:rPr>
                  <a:t>Create </a:t>
                </a:r>
                <a:r>
                  <a:rPr sz="2100" dirty="0" smtClean="0">
                    <a:latin typeface="Arial" panose="020B0604020202020204" pitchFamily="34" charset="0"/>
                    <a:cs typeface="Arial" panose="020B0604020202020204" pitchFamily="34" charset="0"/>
                  </a:rPr>
                  <a:t>the </a:t>
                </a:r>
                <a:r>
                  <a:rPr sz="2100" dirty="0">
                    <a:latin typeface="Arial" panose="020B0604020202020204" pitchFamily="34" charset="0"/>
                    <a:cs typeface="Arial" panose="020B0604020202020204" pitchFamily="34" charset="0"/>
                  </a:rPr>
                  <a:t>international technology transfer ecosystem </a:t>
                </a:r>
              </a:p>
              <a:p>
                <a:endParaRPr dirty="0">
                  <a:latin typeface="Arial" panose="020B0604020202020204" pitchFamily="34" charset="0"/>
                  <a:cs typeface="Arial" panose="020B0604020202020204" pitchFamily="34" charset="0"/>
                </a:endParaRPr>
              </a:p>
            </p:txBody>
          </p:sp>
          <p:grpSp>
            <p:nvGrpSpPr>
              <p:cNvPr id="4" name="Group 1340"/>
              <p:cNvGrpSpPr/>
              <p:nvPr/>
            </p:nvGrpSpPr>
            <p:grpSpPr>
              <a:xfrm>
                <a:off x="1424878" y="3700600"/>
                <a:ext cx="749466" cy="593254"/>
                <a:chOff x="0" y="0"/>
                <a:chExt cx="749464" cy="593252"/>
              </a:xfrm>
            </p:grpSpPr>
            <p:sp>
              <p:nvSpPr>
                <p:cNvPr id="1336" name="Shape 1336"/>
                <p:cNvSpPr/>
                <p:nvPr/>
              </p:nvSpPr>
              <p:spPr>
                <a:xfrm>
                  <a:off x="0" y="-1"/>
                  <a:ext cx="749465" cy="593254"/>
                </a:xfrm>
                <a:prstGeom prst="ellipse">
                  <a:avLst/>
                </a:prstGeom>
                <a:solidFill>
                  <a:schemeClr val="accent3">
                    <a:lumOff val="44000"/>
                  </a:schemeClr>
                </a:solidFill>
                <a:ln w="6350" cap="flat">
                  <a:solidFill>
                    <a:srgbClr val="E47F66"/>
                  </a:solidFill>
                  <a:prstDash val="solid"/>
                  <a:round/>
                </a:ln>
                <a:effectLst/>
              </p:spPr>
              <p:txBody>
                <a:bodyPr wrap="square" lIns="45719" tIns="45719" rIns="45719" bIns="45719" numCol="1" anchor="ctr">
                  <a:noAutofit/>
                </a:bodyPr>
                <a:lstStyle/>
                <a:p>
                  <a:pPr algn="ctr">
                    <a:defRPr>
                      <a:solidFill>
                        <a:schemeClr val="accent3">
                          <a:lumOff val="44000"/>
                        </a:schemeClr>
                      </a:solidFill>
                      <a:latin typeface="Impact" panose="020B0806030902050204"/>
                      <a:ea typeface="Impact" panose="020B0806030902050204"/>
                      <a:cs typeface="Impact" panose="020B0806030902050204"/>
                      <a:sym typeface="Impact" panose="020B0806030902050204"/>
                    </a:defRPr>
                  </a:pPr>
                  <a:endParaRPr/>
                </a:p>
              </p:txBody>
            </p:sp>
            <p:grpSp>
              <p:nvGrpSpPr>
                <p:cNvPr id="5" name="Group 1339"/>
                <p:cNvGrpSpPr/>
                <p:nvPr/>
              </p:nvGrpSpPr>
              <p:grpSpPr>
                <a:xfrm>
                  <a:off x="82509" y="65312"/>
                  <a:ext cx="584446" cy="462628"/>
                  <a:chOff x="0" y="0"/>
                  <a:chExt cx="584445" cy="462627"/>
                </a:xfrm>
              </p:grpSpPr>
              <p:sp>
                <p:nvSpPr>
                  <p:cNvPr id="1337" name="Shape 1337"/>
                  <p:cNvSpPr/>
                  <p:nvPr/>
                </p:nvSpPr>
                <p:spPr>
                  <a:xfrm>
                    <a:off x="0" y="0"/>
                    <a:ext cx="584446" cy="462628"/>
                  </a:xfrm>
                  <a:prstGeom prst="ellipse">
                    <a:avLst/>
                  </a:prstGeom>
                  <a:solidFill>
                    <a:srgbClr val="E47F66"/>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1338" name="Shape 1338"/>
                  <p:cNvSpPr/>
                  <p:nvPr/>
                </p:nvSpPr>
                <p:spPr>
                  <a:xfrm>
                    <a:off x="85589" y="58463"/>
                    <a:ext cx="413266" cy="345701"/>
                  </a:xfrm>
                  <a:prstGeom prst="rect">
                    <a:avLst/>
                  </a:prstGeom>
                  <a:noFill/>
                  <a:ln w="12700" cap="flat">
                    <a:noFill/>
                    <a:miter lim="400000"/>
                  </a:ln>
                  <a:effectLst/>
                </p:spPr>
                <p:txBody>
                  <a:bodyPr wrap="square" lIns="45719" tIns="45719" rIns="45719" bIns="45719" numCol="1" anchor="ctr">
                    <a:noAutofit/>
                  </a:bodyPr>
                  <a:lstStyle>
                    <a:lvl1pPr algn="ctr">
                      <a:defRPr>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1</a:t>
                    </a:r>
                  </a:p>
                </p:txBody>
              </p:sp>
            </p:grpSp>
          </p:grpSp>
          <p:grpSp>
            <p:nvGrpSpPr>
              <p:cNvPr id="6" name="Group 1345"/>
              <p:cNvGrpSpPr/>
              <p:nvPr/>
            </p:nvGrpSpPr>
            <p:grpSpPr>
              <a:xfrm>
                <a:off x="3725367" y="2795271"/>
                <a:ext cx="749466" cy="593254"/>
                <a:chOff x="0" y="0"/>
                <a:chExt cx="749464" cy="593252"/>
              </a:xfrm>
            </p:grpSpPr>
            <p:sp>
              <p:nvSpPr>
                <p:cNvPr id="1341" name="Shape 1341"/>
                <p:cNvSpPr/>
                <p:nvPr/>
              </p:nvSpPr>
              <p:spPr>
                <a:xfrm>
                  <a:off x="0" y="-1"/>
                  <a:ext cx="749465" cy="593254"/>
                </a:xfrm>
                <a:prstGeom prst="ellipse">
                  <a:avLst/>
                </a:prstGeom>
                <a:solidFill>
                  <a:schemeClr val="accent3">
                    <a:lumOff val="44000"/>
                  </a:schemeClr>
                </a:solidFill>
                <a:ln w="6350" cap="flat">
                  <a:solidFill>
                    <a:srgbClr val="A7C46E"/>
                  </a:solidFill>
                  <a:prstDash val="solid"/>
                  <a:round/>
                </a:ln>
                <a:effectLst/>
              </p:spPr>
              <p:txBody>
                <a:bodyPr wrap="square" lIns="45719" tIns="45719" rIns="45719" bIns="45719" numCol="1" anchor="ctr">
                  <a:noAutofit/>
                </a:bodyPr>
                <a:lstStyle/>
                <a:p>
                  <a:pPr algn="ctr">
                    <a:defRPr>
                      <a:solidFill>
                        <a:schemeClr val="accent3">
                          <a:lumOff val="44000"/>
                        </a:schemeClr>
                      </a:solidFill>
                      <a:latin typeface="Impact" panose="020B0806030902050204"/>
                      <a:ea typeface="Impact" panose="020B0806030902050204"/>
                      <a:cs typeface="Impact" panose="020B0806030902050204"/>
                      <a:sym typeface="Impact" panose="020B0806030902050204"/>
                    </a:defRPr>
                  </a:pPr>
                  <a:endParaRPr/>
                </a:p>
              </p:txBody>
            </p:sp>
            <p:grpSp>
              <p:nvGrpSpPr>
                <p:cNvPr id="7" name="Group 1344"/>
                <p:cNvGrpSpPr/>
                <p:nvPr/>
              </p:nvGrpSpPr>
              <p:grpSpPr>
                <a:xfrm>
                  <a:off x="82509" y="65312"/>
                  <a:ext cx="584446" cy="462628"/>
                  <a:chOff x="0" y="0"/>
                  <a:chExt cx="584445" cy="462627"/>
                </a:xfrm>
              </p:grpSpPr>
              <p:sp>
                <p:nvSpPr>
                  <p:cNvPr id="1342" name="Shape 1342"/>
                  <p:cNvSpPr/>
                  <p:nvPr/>
                </p:nvSpPr>
                <p:spPr>
                  <a:xfrm>
                    <a:off x="0" y="0"/>
                    <a:ext cx="584446" cy="462628"/>
                  </a:xfrm>
                  <a:prstGeom prst="ellipse">
                    <a:avLst/>
                  </a:prstGeom>
                  <a:solidFill>
                    <a:srgbClr val="A7C46E"/>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1343" name="Shape 1343"/>
                  <p:cNvSpPr/>
                  <p:nvPr/>
                </p:nvSpPr>
                <p:spPr>
                  <a:xfrm>
                    <a:off x="85589" y="58463"/>
                    <a:ext cx="413266" cy="345701"/>
                  </a:xfrm>
                  <a:prstGeom prst="rect">
                    <a:avLst/>
                  </a:prstGeom>
                  <a:noFill/>
                  <a:ln w="12700" cap="flat">
                    <a:noFill/>
                    <a:miter lim="400000"/>
                  </a:ln>
                  <a:effectLst/>
                </p:spPr>
                <p:txBody>
                  <a:bodyPr wrap="square" lIns="45719" tIns="45719" rIns="45719" bIns="45719" numCol="1" anchor="ctr">
                    <a:noAutofit/>
                  </a:bodyPr>
                  <a:lstStyle>
                    <a:lvl1pPr algn="ctr">
                      <a:defRPr>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2</a:t>
                    </a:r>
                  </a:p>
                </p:txBody>
              </p:sp>
            </p:grpSp>
          </p:grpSp>
          <p:grpSp>
            <p:nvGrpSpPr>
              <p:cNvPr id="8" name="Group 1350"/>
              <p:cNvGrpSpPr/>
              <p:nvPr/>
            </p:nvGrpSpPr>
            <p:grpSpPr>
              <a:xfrm>
                <a:off x="5881414" y="3700933"/>
                <a:ext cx="749466" cy="593253"/>
                <a:chOff x="0" y="0"/>
                <a:chExt cx="749464" cy="593252"/>
              </a:xfrm>
            </p:grpSpPr>
            <p:sp>
              <p:nvSpPr>
                <p:cNvPr id="1346" name="Shape 1346"/>
                <p:cNvSpPr/>
                <p:nvPr/>
              </p:nvSpPr>
              <p:spPr>
                <a:xfrm>
                  <a:off x="0" y="-1"/>
                  <a:ext cx="749465" cy="593254"/>
                </a:xfrm>
                <a:prstGeom prst="ellipse">
                  <a:avLst/>
                </a:prstGeom>
                <a:solidFill>
                  <a:schemeClr val="accent3">
                    <a:lumOff val="44000"/>
                  </a:schemeClr>
                </a:solidFill>
                <a:ln w="6350" cap="flat">
                  <a:solidFill>
                    <a:srgbClr val="53ABA8"/>
                  </a:solidFill>
                  <a:prstDash val="solid"/>
                  <a:round/>
                </a:ln>
                <a:effectLst/>
              </p:spPr>
              <p:txBody>
                <a:bodyPr wrap="square" lIns="45719" tIns="45719" rIns="45719" bIns="45719" numCol="1" anchor="ctr">
                  <a:noAutofit/>
                </a:bodyPr>
                <a:lstStyle/>
                <a:p>
                  <a:pPr algn="ctr">
                    <a:defRPr>
                      <a:solidFill>
                        <a:schemeClr val="accent3">
                          <a:lumOff val="44000"/>
                        </a:schemeClr>
                      </a:solidFill>
                      <a:latin typeface="Impact" panose="020B0806030902050204"/>
                      <a:ea typeface="Impact" panose="020B0806030902050204"/>
                      <a:cs typeface="Impact" panose="020B0806030902050204"/>
                      <a:sym typeface="Impact" panose="020B0806030902050204"/>
                    </a:defRPr>
                  </a:pPr>
                  <a:endParaRPr/>
                </a:p>
              </p:txBody>
            </p:sp>
            <p:grpSp>
              <p:nvGrpSpPr>
                <p:cNvPr id="9" name="Group 1349"/>
                <p:cNvGrpSpPr/>
                <p:nvPr/>
              </p:nvGrpSpPr>
              <p:grpSpPr>
                <a:xfrm>
                  <a:off x="79071" y="65312"/>
                  <a:ext cx="584447" cy="462628"/>
                  <a:chOff x="0" y="0"/>
                  <a:chExt cx="584445" cy="462627"/>
                </a:xfrm>
              </p:grpSpPr>
              <p:sp>
                <p:nvSpPr>
                  <p:cNvPr id="1347" name="Shape 1347"/>
                  <p:cNvSpPr/>
                  <p:nvPr/>
                </p:nvSpPr>
                <p:spPr>
                  <a:xfrm>
                    <a:off x="0" y="0"/>
                    <a:ext cx="584446" cy="462628"/>
                  </a:xfrm>
                  <a:prstGeom prst="ellipse">
                    <a:avLst/>
                  </a:prstGeom>
                  <a:solidFill>
                    <a:srgbClr val="53ABA8"/>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a:p>
                </p:txBody>
              </p:sp>
              <p:sp>
                <p:nvSpPr>
                  <p:cNvPr id="1348" name="Shape 1348"/>
                  <p:cNvSpPr/>
                  <p:nvPr/>
                </p:nvSpPr>
                <p:spPr>
                  <a:xfrm>
                    <a:off x="85589" y="58463"/>
                    <a:ext cx="413266" cy="345701"/>
                  </a:xfrm>
                  <a:prstGeom prst="rect">
                    <a:avLst/>
                  </a:prstGeom>
                  <a:noFill/>
                  <a:ln w="12700" cap="flat">
                    <a:noFill/>
                    <a:miter lim="400000"/>
                  </a:ln>
                  <a:effectLst/>
                </p:spPr>
                <p:txBody>
                  <a:bodyPr wrap="square" lIns="45719" tIns="45719" rIns="45719" bIns="45719" numCol="1" anchor="ctr">
                    <a:noAutofit/>
                  </a:bodyPr>
                  <a:lstStyle>
                    <a:lvl1pPr algn="ctr">
                      <a:defRPr>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t>3</a:t>
                    </a:r>
                  </a:p>
                </p:txBody>
              </p:sp>
            </p:grpSp>
          </p:grpSp>
          <p:sp>
            <p:nvSpPr>
              <p:cNvPr id="1351" name="Shape 1351"/>
              <p:cNvSpPr/>
              <p:nvPr/>
            </p:nvSpPr>
            <p:spPr>
              <a:xfrm>
                <a:off x="22630" y="582464"/>
                <a:ext cx="2968624" cy="426720"/>
              </a:xfrm>
              <a:prstGeom prst="rect">
                <a:avLst/>
              </a:prstGeom>
              <a:noFill/>
              <a:ln w="12700" cap="flat">
                <a:noFill/>
                <a:miter lim="400000"/>
              </a:ln>
              <a:effectLst/>
            </p:spPr>
            <p:txBody>
              <a:bodyPr wrap="square" lIns="45719" tIns="45719" rIns="45719" bIns="45719" numCol="1" anchor="t">
                <a:noAutofit/>
              </a:bodyPr>
              <a:lstStyle>
                <a:lvl1pPr algn="ctr" defTabSz="767715">
                  <a:lnSpc>
                    <a:spcPct val="80000"/>
                  </a:lnSpc>
                  <a:defRPr sz="17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b="0">
                    <a:latin typeface="Arial Rounded MT Bold" panose="020F0704030504030204"/>
                    <a:ea typeface="Arial Rounded MT Bold" panose="020F0704030504030204"/>
                    <a:cs typeface="Arial Rounded MT Bold" panose="020F0704030504030204"/>
                    <a:sym typeface="Arial Rounded MT Bold" panose="020F0704030504030204"/>
                  </a:defRPr>
                </a:pPr>
                <a:r>
                  <a:rPr lang="en-US" altLang="zh-CN" dirty="0" smtClean="0">
                    <a:solidFill>
                      <a:schemeClr val="tx1"/>
                    </a:solidFill>
                    <a:sym typeface="宋体" panose="02010600030101010101" pitchFamily="2" charset="-122"/>
                  </a:rPr>
                  <a:t>Asia-Europe</a:t>
                </a:r>
                <a:r>
                  <a:rPr lang="en-US" altLang="zh-CN" dirty="0" smtClean="0">
                    <a:solidFill>
                      <a:schemeClr val="tx1"/>
                    </a:solidFill>
                    <a:sym typeface="+mn-ea"/>
                  </a:rPr>
                  <a:t> Technology Financing Investment Co., Ltd.</a:t>
                </a:r>
                <a:endParaRPr lang="en-US" altLang="zh-CN" dirty="0" smtClean="0">
                  <a:solidFill>
                    <a:schemeClr val="tx1"/>
                  </a:solidFill>
                </a:endParaRPr>
              </a:p>
              <a:p>
                <a:pPr>
                  <a:defRPr b="0">
                    <a:latin typeface="Arial Rounded MT Bold" panose="020F0704030504030204"/>
                    <a:ea typeface="Arial Rounded MT Bold" panose="020F0704030504030204"/>
                    <a:cs typeface="Arial Rounded MT Bold" panose="020F0704030504030204"/>
                    <a:sym typeface="Arial Rounded MT Bold" panose="020F0704030504030204"/>
                  </a:defRPr>
                </a:pPr>
                <a:endParaRPr dirty="0">
                  <a:solidFill>
                    <a:schemeClr val="tx1"/>
                  </a:solidFill>
                </a:endParaRPr>
              </a:p>
            </p:txBody>
          </p:sp>
          <p:sp>
            <p:nvSpPr>
              <p:cNvPr id="1352" name="Shape 1352"/>
              <p:cNvSpPr/>
              <p:nvPr/>
            </p:nvSpPr>
            <p:spPr>
              <a:xfrm>
                <a:off x="741678" y="-207552"/>
                <a:ext cx="6670672" cy="299720"/>
              </a:xfrm>
              <a:prstGeom prst="rect">
                <a:avLst/>
              </a:prstGeom>
              <a:noFill/>
              <a:ln w="12700" cap="flat">
                <a:noFill/>
                <a:miter lim="400000"/>
              </a:ln>
              <a:effectLst/>
            </p:spPr>
            <p:txBody>
              <a:bodyPr wrap="square" lIns="45719" tIns="45719" rIns="45719" bIns="45719" numCol="1" anchor="t">
                <a:noAutofit/>
              </a:bodyPr>
              <a:lstStyle>
                <a:lvl1pPr algn="ctr" defTabSz="767715">
                  <a:lnSpc>
                    <a:spcPct val="80000"/>
                  </a:lnSpc>
                  <a:defRPr sz="1700" b="1">
                    <a:solidFill>
                      <a:srgbClr val="57242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b="0">
                    <a:latin typeface="Arial Rounded MT Bold" panose="020F0704030504030204"/>
                    <a:ea typeface="Arial Rounded MT Bold" panose="020F0704030504030204"/>
                    <a:cs typeface="Arial Rounded MT Bold" panose="020F0704030504030204"/>
                    <a:sym typeface="Arial Rounded MT Bold" panose="020F0704030504030204"/>
                  </a:defRPr>
                </a:pPr>
                <a:r>
                  <a:rPr lang="en-US" sz="2800" dirty="0" err="1" smtClean="0">
                    <a:solidFill>
                      <a:schemeClr val="tx1"/>
                    </a:solidFill>
                    <a:latin typeface="Arial" panose="020B0604020202020204" pitchFamily="34" charset="0"/>
                    <a:cs typeface="Arial" panose="020B0604020202020204" pitchFamily="34" charset="0"/>
                  </a:rPr>
                  <a:t>Chinagoub</a:t>
                </a:r>
                <a:endParaRPr sz="2800" dirty="0">
                  <a:solidFill>
                    <a:schemeClr val="tx1"/>
                  </a:solidFill>
                  <a:latin typeface="Arial" panose="020B0604020202020204" pitchFamily="34" charset="0"/>
                  <a:cs typeface="Arial" panose="020B0604020202020204" pitchFamily="34" charset="0"/>
                </a:endParaRPr>
              </a:p>
              <a:p>
                <a:pPr>
                  <a:defRPr b="0">
                    <a:latin typeface="Arial Rounded MT Bold" panose="020F0704030504030204"/>
                    <a:ea typeface="Arial Rounded MT Bold" panose="020F0704030504030204"/>
                    <a:cs typeface="Arial Rounded MT Bold" panose="020F0704030504030204"/>
                    <a:sym typeface="Arial Rounded MT Bold" panose="020F0704030504030204"/>
                  </a:defRPr>
                </a:pPr>
                <a:endParaRPr sz="1900" dirty="0">
                  <a:solidFill>
                    <a:schemeClr val="tx1"/>
                  </a:solidFill>
                </a:endParaRPr>
              </a:p>
              <a:p>
                <a:pPr>
                  <a:defRPr b="0">
                    <a:latin typeface="Arial Rounded MT Bold" panose="020F0704030504030204"/>
                    <a:ea typeface="Arial Rounded MT Bold" panose="020F0704030504030204"/>
                    <a:cs typeface="Arial Rounded MT Bold" panose="020F0704030504030204"/>
                    <a:sym typeface="Arial Rounded MT Bold" panose="020F0704030504030204"/>
                  </a:defRPr>
                </a:pPr>
                <a:endParaRPr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353" name="Shape 1353"/>
              <p:cNvSpPr/>
              <p:nvPr/>
            </p:nvSpPr>
            <p:spPr>
              <a:xfrm>
                <a:off x="5558151" y="582295"/>
                <a:ext cx="3297553" cy="460375"/>
              </a:xfrm>
              <a:prstGeom prst="rect">
                <a:avLst/>
              </a:prstGeom>
              <a:noFill/>
              <a:ln w="12700" cap="flat">
                <a:noFill/>
                <a:miter lim="400000"/>
              </a:ln>
              <a:effectLst/>
            </p:spPr>
            <p:txBody>
              <a:bodyPr wrap="square" lIns="45719" tIns="45719" rIns="45719" bIns="45719" numCol="1" anchor="t">
                <a:noAutofit/>
              </a:bodyPr>
              <a:lstStyle>
                <a:lvl1pPr algn="ctr" defTabSz="767715">
                  <a:lnSpc>
                    <a:spcPct val="80000"/>
                  </a:lnSpc>
                  <a:defRPr sz="1700" b="1">
                    <a:solidFill>
                      <a:srgbClr val="53ABA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b="0">
                    <a:latin typeface="Arial Rounded MT Bold" panose="020F0704030504030204"/>
                    <a:ea typeface="Arial Rounded MT Bold" panose="020F0704030504030204"/>
                    <a:cs typeface="Arial Rounded MT Bold" panose="020F0704030504030204"/>
                    <a:sym typeface="Arial Rounded MT Bold" panose="020F0704030504030204"/>
                  </a:defRPr>
                </a:pPr>
                <a:r>
                  <a:rPr lang="en-US" dirty="0">
                    <a:solidFill>
                      <a:schemeClr val="tx1"/>
                    </a:solidFill>
                  </a:rPr>
                  <a:t>Beijing </a:t>
                </a:r>
                <a:r>
                  <a:rPr lang="en-US" dirty="0" err="1">
                    <a:solidFill>
                      <a:schemeClr val="tx1"/>
                    </a:solidFill>
                  </a:rPr>
                  <a:t>Goub</a:t>
                </a:r>
                <a:r>
                  <a:rPr lang="en-US" dirty="0">
                    <a:solidFill>
                      <a:schemeClr val="tx1"/>
                    </a:solidFill>
                  </a:rPr>
                  <a:t> </a:t>
                </a:r>
                <a:r>
                  <a:rPr lang="en-US" dirty="0" smtClean="0">
                    <a:solidFill>
                      <a:schemeClr val="tx1"/>
                    </a:solidFill>
                  </a:rPr>
                  <a:t>Cultivation Technology </a:t>
                </a:r>
              </a:p>
              <a:p>
                <a:pPr>
                  <a:defRPr b="0">
                    <a:latin typeface="Arial Rounded MT Bold" panose="020F0704030504030204"/>
                    <a:ea typeface="Arial Rounded MT Bold" panose="020F0704030504030204"/>
                    <a:cs typeface="Arial Rounded MT Bold" panose="020F0704030504030204"/>
                    <a:sym typeface="Arial Rounded MT Bold" panose="020F0704030504030204"/>
                  </a:defRPr>
                </a:pPr>
                <a:r>
                  <a:rPr lang="en-US" dirty="0" smtClean="0">
                    <a:solidFill>
                      <a:schemeClr val="tx1"/>
                    </a:solidFill>
                  </a:rPr>
                  <a:t>Co</a:t>
                </a:r>
                <a:r>
                  <a:rPr lang="en-US" dirty="0">
                    <a:solidFill>
                      <a:schemeClr val="tx1"/>
                    </a:solidFill>
                  </a:rPr>
                  <a:t>., Ltd.</a:t>
                </a:r>
                <a:endParaRPr dirty="0">
                  <a:solidFill>
                    <a:schemeClr val="tx1"/>
                  </a:solidFill>
                </a:endParaRPr>
              </a:p>
            </p:txBody>
          </p:sp>
        </p:grpSp>
        <p:sp>
          <p:nvSpPr>
            <p:cNvPr id="1355" name="Shape 1355"/>
            <p:cNvSpPr/>
            <p:nvPr/>
          </p:nvSpPr>
          <p:spPr>
            <a:xfrm>
              <a:off x="291228" y="1208908"/>
              <a:ext cx="2150744" cy="1621790"/>
            </a:xfrm>
            <a:prstGeom prst="rect">
              <a:avLst/>
            </a:prstGeom>
            <a:noFill/>
            <a:ln w="12700" cap="flat">
              <a:noFill/>
              <a:miter lim="400000"/>
            </a:ln>
            <a:effectLst/>
          </p:spPr>
          <p:txBody>
            <a:bodyPr wrap="square" lIns="0" tIns="0" rIns="0" bIns="0" numCol="1" anchor="t">
              <a:noAutofit/>
            </a:bodyPr>
            <a:lstStyle>
              <a:lvl1pPr>
                <a:lnSpc>
                  <a:spcPct val="150000"/>
                </a:lnSpc>
                <a:defRPr sz="13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altLang="zh-CN" dirty="0" smtClean="0">
                  <a:sym typeface="+mn-ea"/>
                </a:rPr>
                <a:t>    </a:t>
              </a:r>
            </a:p>
            <a:p>
              <a:r>
                <a:rPr lang="en-US" altLang="zh-CN" sz="1400" dirty="0" smtClean="0">
                  <a:latin typeface="Arial" panose="020B0604020202020204" pitchFamily="34" charset="0"/>
                  <a:cs typeface="Arial" panose="020B0604020202020204" pitchFamily="34" charset="0"/>
                  <a:sym typeface="+mn-ea"/>
                </a:rPr>
                <a:t>A fund management company built by Peking </a:t>
              </a:r>
              <a:r>
                <a:rPr lang="en-US" altLang="zh-CN" sz="1400" dirty="0" err="1" smtClean="0">
                  <a:latin typeface="Arial" panose="020B0604020202020204" pitchFamily="34" charset="0"/>
                  <a:cs typeface="Arial" panose="020B0604020202020204" pitchFamily="34" charset="0"/>
                  <a:sym typeface="+mn-ea"/>
                </a:rPr>
                <a:t>Univesity</a:t>
              </a:r>
              <a:r>
                <a:rPr lang="en-US" altLang="zh-CN" sz="1400" dirty="0" smtClean="0">
                  <a:latin typeface="Arial" panose="020B0604020202020204" pitchFamily="34" charset="0"/>
                  <a:cs typeface="Arial" panose="020B0604020202020204" pitchFamily="34" charset="0"/>
                  <a:sym typeface="+mn-ea"/>
                </a:rPr>
                <a:t> Yanyuan Group, AITIA</a:t>
              </a:r>
              <a:r>
                <a:rPr lang="en-US" altLang="zh-CN" sz="1400" dirty="0">
                  <a:latin typeface="Arial" panose="020B0604020202020204" pitchFamily="34" charset="0"/>
                  <a:cs typeface="Arial" panose="020B0604020202020204" pitchFamily="34" charset="0"/>
                  <a:sym typeface="+mn-ea"/>
                </a:rPr>
                <a:t> </a:t>
              </a:r>
              <a:r>
                <a:rPr lang="en-US" altLang="zh-CN" sz="1400" dirty="0" smtClean="0">
                  <a:latin typeface="Arial" panose="020B0604020202020204" pitchFamily="34" charset="0"/>
                  <a:cs typeface="Arial" panose="020B0604020202020204" pitchFamily="34" charset="0"/>
                  <a:sym typeface="+mn-ea"/>
                </a:rPr>
                <a:t>and </a:t>
              </a:r>
              <a:r>
                <a:rPr lang="en-US" altLang="zh-CN" sz="1400" dirty="0" err="1" smtClean="0">
                  <a:latin typeface="Arial" panose="020B0604020202020204" pitchFamily="34" charset="0"/>
                  <a:cs typeface="Arial" panose="020B0604020202020204" pitchFamily="34" charset="0"/>
                  <a:sym typeface="+mn-ea"/>
                </a:rPr>
                <a:t>Chinagoub</a:t>
              </a:r>
              <a:endParaRPr sz="1400" dirty="0">
                <a:latin typeface="Arial" panose="020B0604020202020204" pitchFamily="34" charset="0"/>
                <a:ea typeface="Arial" panose="020B0604020202020204"/>
                <a:cs typeface="Arial" panose="020B0604020202020204" pitchFamily="34" charset="0"/>
                <a:sym typeface="Arial" panose="020B0604020202020204"/>
              </a:endParaRPr>
            </a:p>
          </p:txBody>
        </p:sp>
        <p:sp>
          <p:nvSpPr>
            <p:cNvPr id="1356" name="Shape 1356"/>
            <p:cNvSpPr/>
            <p:nvPr/>
          </p:nvSpPr>
          <p:spPr>
            <a:xfrm>
              <a:off x="3039742" y="458470"/>
              <a:ext cx="2074545" cy="1769110"/>
            </a:xfrm>
            <a:prstGeom prst="rect">
              <a:avLst/>
            </a:prstGeom>
            <a:noFill/>
            <a:ln w="12700" cap="flat">
              <a:noFill/>
              <a:miter lim="400000"/>
            </a:ln>
            <a:effectLst/>
          </p:spPr>
          <p:txBody>
            <a:bodyPr wrap="square" lIns="45719" tIns="45719" rIns="45719" bIns="45719" numCol="1" anchor="t">
              <a:noAutofit/>
            </a:bodyPr>
            <a:lstStyle>
              <a:lvl1pPr algn="ctr">
                <a:lnSpc>
                  <a:spcPct val="150000"/>
                </a:lnSpc>
                <a:defRPr sz="13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sz="1400" dirty="0" smtClean="0">
                  <a:latin typeface="Arial" panose="020B0604020202020204" pitchFamily="34" charset="0"/>
                  <a:cs typeface="Arial" panose="020B0604020202020204" pitchFamily="34" charset="0"/>
                </a:rPr>
                <a:t>Focusing on</a:t>
              </a:r>
              <a:r>
                <a:rPr sz="1400" dirty="0" smtClean="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international technology transfer, international enterprise management consulting, hold</a:t>
              </a:r>
              <a:r>
                <a:rPr lang="en-US" sz="1400" dirty="0">
                  <a:latin typeface="Arial" panose="020B0604020202020204" pitchFamily="34" charset="0"/>
                  <a:cs typeface="Arial" panose="020B0604020202020204" pitchFamily="34" charset="0"/>
                </a:rPr>
                <a:t>ing </a:t>
              </a:r>
              <a:r>
                <a:rPr sz="1400" dirty="0">
                  <a:latin typeface="Arial" panose="020B0604020202020204" pitchFamily="34" charset="0"/>
                  <a:cs typeface="Arial" panose="020B0604020202020204" pitchFamily="34" charset="0"/>
                </a:rPr>
                <a:t>international conference</a:t>
              </a:r>
              <a:r>
                <a:rPr lang="en-US" sz="1400" dirty="0">
                  <a:latin typeface="Arial" panose="020B0604020202020204" pitchFamily="34" charset="0"/>
                  <a:cs typeface="Arial" panose="020B0604020202020204" pitchFamily="34" charset="0"/>
                </a:rPr>
                <a:t>s</a:t>
              </a:r>
              <a:r>
                <a:rPr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&amp;</a:t>
              </a:r>
              <a:r>
                <a:rPr sz="1400" dirty="0" smtClean="0">
                  <a:latin typeface="Arial" panose="020B0604020202020204" pitchFamily="34" charset="0"/>
                  <a:cs typeface="Arial" panose="020B0604020202020204" pitchFamily="34" charset="0"/>
                </a:rPr>
                <a:t>exhibition</a:t>
              </a:r>
              <a:r>
                <a:rPr lang="en-US" sz="1400" dirty="0">
                  <a:latin typeface="Arial" panose="020B0604020202020204" pitchFamily="34" charset="0"/>
                  <a:cs typeface="Arial" panose="020B0604020202020204" pitchFamily="34" charset="0"/>
                </a:rPr>
                <a:t>s</a:t>
              </a:r>
              <a:r>
                <a:rP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etc</a:t>
              </a:r>
              <a:r>
                <a:rPr lang="en-US" sz="1400" dirty="0"/>
                <a:t>.</a:t>
              </a:r>
            </a:p>
          </p:txBody>
        </p:sp>
        <p:sp>
          <p:nvSpPr>
            <p:cNvPr id="1357" name="Shape 1357"/>
            <p:cNvSpPr/>
            <p:nvPr/>
          </p:nvSpPr>
          <p:spPr>
            <a:xfrm>
              <a:off x="6173196" y="1343025"/>
              <a:ext cx="2682510" cy="1498702"/>
            </a:xfrm>
            <a:prstGeom prst="rect">
              <a:avLst/>
            </a:prstGeom>
            <a:noFill/>
            <a:ln w="12700" cap="flat">
              <a:noFill/>
              <a:miter lim="400000"/>
            </a:ln>
            <a:effectLst/>
          </p:spPr>
          <p:txBody>
            <a:bodyPr wrap="square" lIns="45719" tIns="45719" rIns="45719" bIns="45719" numCol="1" anchor="t">
              <a:noAutofit/>
            </a:bodyPr>
            <a:lstStyle>
              <a:lvl1pPr algn="ctr">
                <a:lnSpc>
                  <a:spcPct val="150000"/>
                </a:lnSpc>
                <a:defRPr sz="13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sz="1400" dirty="0">
                  <a:latin typeface="Arial" panose="020B0604020202020204" pitchFamily="34" charset="0"/>
                  <a:cs typeface="Arial" panose="020B0604020202020204" pitchFamily="34" charset="0"/>
                </a:rPr>
                <a:t>With rich experience in </a:t>
              </a:r>
              <a:r>
                <a:rPr lang="en-US" sz="1400" dirty="0" smtClean="0">
                  <a:latin typeface="Arial" panose="020B0604020202020204" pitchFamily="34" charset="0"/>
                  <a:cs typeface="Arial" panose="020B0604020202020204" pitchFamily="34" charset="0"/>
                  <a:sym typeface="+mn-ea"/>
                </a:rPr>
                <a:t>innovation </a:t>
              </a:r>
              <a:r>
                <a:rPr sz="1400" dirty="0" smtClean="0">
                  <a:latin typeface="Arial" panose="020B0604020202020204" pitchFamily="34" charset="0"/>
                  <a:cs typeface="Arial" panose="020B0604020202020204" pitchFamily="34" charset="0"/>
                </a:rPr>
                <a:t>operation </a:t>
              </a:r>
              <a:r>
                <a:rPr sz="1400" dirty="0">
                  <a:latin typeface="Arial" panose="020B0604020202020204" pitchFamily="34" charset="0"/>
                  <a:cs typeface="Arial" panose="020B0604020202020204" pitchFamily="34" charset="0"/>
                </a:rPr>
                <a:t>and management. </a:t>
              </a:r>
              <a:r>
                <a:rPr lang="en-US" sz="1400" dirty="0">
                  <a:latin typeface="Arial" panose="020B0604020202020204" pitchFamily="34" charset="0"/>
                  <a:cs typeface="Arial" panose="020B0604020202020204" pitchFamily="34" charset="0"/>
                </a:rPr>
                <a:t>Combining </a:t>
              </a:r>
              <a:r>
                <a:rPr sz="1400" dirty="0">
                  <a:latin typeface="Arial" panose="020B0604020202020204" pitchFamily="34" charset="0"/>
                  <a:cs typeface="Arial" panose="020B0604020202020204" pitchFamily="34" charset="0"/>
                </a:rPr>
                <a:t>domestic government resources, </a:t>
              </a:r>
              <a:r>
                <a:rPr lang="en-US" sz="1400" dirty="0" smtClean="0">
                  <a:latin typeface="Arial" panose="020B0604020202020204" pitchFamily="34" charset="0"/>
                  <a:cs typeface="Arial" panose="020B0604020202020204" pitchFamily="34" charset="0"/>
                </a:rPr>
                <a:t>it offers the cultivation services for </a:t>
              </a:r>
              <a:r>
                <a:rPr sz="1400" dirty="0" smtClean="0">
                  <a:latin typeface="Arial" panose="020B0604020202020204" pitchFamily="34" charset="0"/>
                  <a:cs typeface="Arial" panose="020B0604020202020204" pitchFamily="34" charset="0"/>
                </a:rPr>
                <a:t>international </a:t>
              </a:r>
              <a:r>
                <a:rPr sz="1400" dirty="0">
                  <a:latin typeface="Arial" panose="020B0604020202020204" pitchFamily="34" charset="0"/>
                  <a:cs typeface="Arial" panose="020B0604020202020204" pitchFamily="34" charset="0"/>
                </a:rPr>
                <a:t>technology transfer </a:t>
              </a:r>
              <a:r>
                <a:rPr sz="1400" dirty="0" smtClean="0">
                  <a:latin typeface="Arial" panose="020B0604020202020204" pitchFamily="34" charset="0"/>
                  <a:cs typeface="Arial" panose="020B0604020202020204" pitchFamily="34" charset="0"/>
                </a:rPr>
                <a:t>institutions</a:t>
              </a:r>
              <a:r>
                <a:rPr lang="en-US" sz="1400" dirty="0" smtClean="0">
                  <a:latin typeface="Arial" panose="020B0604020202020204" pitchFamily="34" charset="0"/>
                  <a:cs typeface="Arial" panose="020B0604020202020204" pitchFamily="34" charset="0"/>
                </a:rPr>
                <a:t> and </a:t>
              </a:r>
              <a:r>
                <a:rPr sz="1400" dirty="0" smtClean="0">
                  <a:latin typeface="Arial" panose="020B0604020202020204" pitchFamily="34" charset="0"/>
                  <a:cs typeface="Arial" panose="020B0604020202020204" pitchFamily="34" charset="0"/>
                </a:rPr>
                <a:t>investment institutions</a:t>
              </a:r>
              <a:r>
                <a:rPr lang="en-US" sz="1400" dirty="0" smtClean="0">
                  <a:latin typeface="Arial" panose="020B0604020202020204" pitchFamily="34" charset="0"/>
                  <a:cs typeface="Arial" panose="020B0604020202020204" pitchFamily="34" charset="0"/>
                </a:rPr>
                <a:t>, and</a:t>
              </a:r>
              <a:r>
                <a:rPr sz="1400" dirty="0" smtClean="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build the first </a:t>
              </a:r>
              <a:r>
                <a:rPr sz="1400" dirty="0" smtClean="0">
                  <a:latin typeface="Arial" panose="020B0604020202020204" pitchFamily="34" charset="0"/>
                  <a:cs typeface="Arial" panose="020B0604020202020204" pitchFamily="34" charset="0"/>
                </a:rPr>
                <a:t>capital </a:t>
              </a:r>
              <a:r>
                <a:rPr sz="1400" dirty="0">
                  <a:latin typeface="Arial" panose="020B0604020202020204" pitchFamily="34" charset="0"/>
                  <a:cs typeface="Arial" panose="020B0604020202020204" pitchFamily="34" charset="0"/>
                  <a:sym typeface="+mn-ea"/>
                </a:rPr>
                <a:t>incubation platform </a:t>
              </a:r>
              <a:r>
                <a:rPr lang="en-US" sz="1400" dirty="0" smtClean="0">
                  <a:latin typeface="Arial" panose="020B0604020202020204" pitchFamily="34" charset="0"/>
                  <a:cs typeface="Arial" panose="020B0604020202020204" pitchFamily="34" charset="0"/>
                  <a:sym typeface="+mn-ea"/>
                </a:rPr>
                <a:t>in China</a:t>
              </a:r>
              <a:r>
                <a:rPr sz="1400" dirty="0" smtClean="0">
                  <a:latin typeface="Arial" panose="020B0604020202020204" pitchFamily="34" charset="0"/>
                  <a:cs typeface="Arial" panose="020B0604020202020204" pitchFamily="34" charset="0"/>
                </a:rPr>
                <a:t> </a:t>
              </a:r>
              <a:endParaRPr sz="1400" dirty="0">
                <a:latin typeface="Arial" panose="020B0604020202020204" pitchFamily="34" charset="0"/>
                <a:cs typeface="Arial" panose="020B0604020202020204" pitchFamily="34" charset="0"/>
              </a:endParaRPr>
            </a:p>
            <a:p>
              <a:endParaRPr sz="1400" dirty="0"/>
            </a:p>
            <a:p>
              <a:endParaRPr sz="1200" dirty="0"/>
            </a:p>
            <a:p>
              <a:endParaRPr dirty="0"/>
            </a:p>
            <a:p>
              <a:endParaRPr dirty="0"/>
            </a:p>
            <a:p>
              <a:endParaRPr dirty="0"/>
            </a:p>
            <a:p>
              <a:endParaRPr dirty="0"/>
            </a:p>
            <a:p>
              <a:endParaRPr dirty="0"/>
            </a:p>
            <a:p>
              <a:endParaRPr dirty="0"/>
            </a:p>
            <a:p>
              <a:endParaRPr dirty="0"/>
            </a:p>
          </p:txBody>
        </p:sp>
      </p:grpSp>
      <p:pic>
        <p:nvPicPr>
          <p:cNvPr id="35" name="图片 34" descr="高博智融logo"/>
          <p:cNvPicPr>
            <a:picLocks noChangeAspect="1"/>
          </p:cNvPicPr>
          <p:nvPr/>
        </p:nvPicPr>
        <p:blipFill>
          <a:blip r:embed="rId2" cstate="print"/>
          <a:stretch>
            <a:fillRect/>
          </a:stretch>
        </p:blipFill>
        <p:spPr>
          <a:xfrm>
            <a:off x="9949845" y="180340"/>
            <a:ext cx="1838325" cy="762635"/>
          </a:xfrm>
          <a:prstGeom prst="rect">
            <a:avLst/>
          </a:prstGeom>
        </p:spPr>
      </p:pic>
      <p:sp>
        <p:nvSpPr>
          <p:cNvPr id="34" name="灯片编号占位符 48"/>
          <p:cNvSpPr txBox="1"/>
          <p:nvPr/>
        </p:nvSpPr>
        <p:spPr>
          <a:xfrm>
            <a:off x="8736173" y="6358822"/>
            <a:ext cx="2843851" cy="36465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smtClean="0">
                <a:ln>
                  <a:noFill/>
                </a:ln>
                <a:solidFill>
                  <a:schemeClr val="tx1"/>
                </a:solidFill>
                <a:effectLst/>
                <a:uLnTx/>
                <a:uFillTx/>
                <a:latin typeface="Calibri" panose="020F0502020204030204" pitchFamily="34" charset="0"/>
                <a:ea typeface="宋体" panose="02010600030101010101" pitchFamily="2" charset="-122"/>
                <a:cs typeface="+mn-cs"/>
              </a:rPr>
              <a:t>                                  </a:t>
            </a:r>
            <a:endParaRPr kumimoji="0" lang="zh-CN" altLang="en-US" sz="2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19</a:t>
            </a:fld>
            <a:endParaRPr lang="zh-CN" altLang="en-US" sz="17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97355" y="1851478"/>
            <a:ext cx="2687949" cy="553998"/>
          </a:xfrm>
          <a:prstGeom prst="rect">
            <a:avLst/>
          </a:prstGeom>
          <a:noFill/>
        </p:spPr>
        <p:txBody>
          <a:bodyPr wrap="square" lIns="0" tIns="0" rIns="0" bIns="0" rtlCol="0">
            <a:spAutoFit/>
          </a:bodyPr>
          <a:lstStyle/>
          <a:p>
            <a:r>
              <a:rPr lang="en-US" altLang="zh-CN" sz="36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Contact Us</a:t>
            </a:r>
            <a:endParaRPr lang="zh-CN" altLang="en-US" sz="36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TextBox 5"/>
          <p:cNvSpPr txBox="1"/>
          <p:nvPr/>
        </p:nvSpPr>
        <p:spPr>
          <a:xfrm>
            <a:off x="2341029" y="80447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8" name="Text Box 24"/>
          <p:cNvSpPr>
            <a:spLocks noChangeArrowheads="1"/>
          </p:cNvSpPr>
          <p:nvPr/>
        </p:nvSpPr>
        <p:spPr bwMode="auto">
          <a:xfrm>
            <a:off x="3034432" y="2768848"/>
            <a:ext cx="6121400" cy="2677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14:hiddenLine>
            </a:ext>
          </a:extLst>
        </p:spPr>
        <p:txBody>
          <a:bodyPr lIns="91431" tIns="45716" rIns="91431" bIns="45716">
            <a:spAutoFit/>
          </a:bodyPr>
          <a:lstStyle/>
          <a:p>
            <a:pPr>
              <a:lnSpc>
                <a:spcPct val="150000"/>
              </a:lnSpc>
            </a:pPr>
            <a:r>
              <a:rPr lang="en-US" altLang="zh-CN" sz="16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Address: Room A, 23</a:t>
            </a:r>
            <a:r>
              <a:rPr lang="en-US" altLang="zh-CN" sz="1600" baseline="300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rd</a:t>
            </a:r>
            <a:r>
              <a:rPr lang="en-US" altLang="zh-CN" sz="16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 Floor, A Building of Linda Plaza, 8# </a:t>
            </a:r>
            <a:r>
              <a:rPr lang="en-US" altLang="zh-CN" sz="1600" dirty="0" err="1"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Dongtucheng</a:t>
            </a:r>
            <a:r>
              <a:rPr lang="en-US" altLang="zh-CN" sz="16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 Rd, </a:t>
            </a:r>
            <a:r>
              <a:rPr lang="en-US" altLang="zh-CN" sz="1600" dirty="0" err="1"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Chaoyang</a:t>
            </a:r>
            <a:r>
              <a:rPr lang="en-US" altLang="zh-CN" sz="16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 District, Beijing China</a:t>
            </a:r>
            <a:endParaRPr lang="en-US" altLang="zh-CN" sz="1600" dirty="0">
              <a:latin typeface="Arial" panose="020B0604020202020204" pitchFamily="34" charset="0"/>
              <a:ea typeface="微软雅黑" panose="020B0503020204020204" pitchFamily="34" charset="-122"/>
              <a:cs typeface="Arial" panose="020B0604020202020204" pitchFamily="34" charset="0"/>
              <a:sym typeface="方正兰亭黑_GBK" pitchFamily="2" charset="-122"/>
            </a:endParaRPr>
          </a:p>
          <a:p>
            <a:pPr>
              <a:lnSpc>
                <a:spcPct val="150000"/>
              </a:lnSpc>
            </a:pPr>
            <a:r>
              <a:rPr lang="en-US" altLang="zh-CN" sz="16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Post Code: 100013</a:t>
            </a:r>
            <a:endParaRPr lang="zh-CN" altLang="en-US" sz="1600" dirty="0">
              <a:latin typeface="Arial" panose="020B0604020202020204" pitchFamily="34" charset="0"/>
              <a:ea typeface="微软雅黑" panose="020B0503020204020204" pitchFamily="34" charset="-122"/>
              <a:cs typeface="Arial" panose="020B0604020202020204" pitchFamily="34" charset="0"/>
              <a:sym typeface="方正兰亭黑_GBK" pitchFamily="2" charset="-122"/>
            </a:endParaRPr>
          </a:p>
          <a:p>
            <a:pPr>
              <a:lnSpc>
                <a:spcPct val="150000"/>
              </a:lnSpc>
            </a:pPr>
            <a:r>
              <a:rPr lang="en-US" altLang="zh-CN" sz="16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TEL: +86 10 64462392</a:t>
            </a:r>
            <a:endParaRPr lang="en-US" altLang="zh-CN" sz="1600" dirty="0">
              <a:latin typeface="Arial" panose="020B0604020202020204" pitchFamily="34" charset="0"/>
              <a:ea typeface="微软雅黑" panose="020B0503020204020204" pitchFamily="34" charset="-122"/>
              <a:cs typeface="Arial" panose="020B0604020202020204" pitchFamily="34" charset="0"/>
              <a:sym typeface="方正兰亭黑_GBK" pitchFamily="2" charset="-122"/>
            </a:endParaRPr>
          </a:p>
          <a:p>
            <a:pPr>
              <a:lnSpc>
                <a:spcPct val="150000"/>
              </a:lnSpc>
            </a:pPr>
            <a:r>
              <a:rPr lang="en-US" altLang="zh-CN" sz="16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Mobile: +86 15313690632</a:t>
            </a:r>
            <a:endParaRPr lang="zh-CN" altLang="en-US" sz="1600" dirty="0">
              <a:latin typeface="Arial" panose="020B0604020202020204" pitchFamily="34" charset="0"/>
              <a:ea typeface="微软雅黑" panose="020B0503020204020204" pitchFamily="34" charset="-122"/>
              <a:cs typeface="Arial" panose="020B0604020202020204" pitchFamily="34" charset="0"/>
              <a:sym typeface="方正兰亭黑_GBK" pitchFamily="2" charset="-122"/>
            </a:endParaRPr>
          </a:p>
          <a:p>
            <a:pPr>
              <a:lnSpc>
                <a:spcPct val="150000"/>
              </a:lnSpc>
            </a:pPr>
            <a:r>
              <a:rPr lang="en-US" altLang="zh-CN" sz="16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Email: kavenxie@chinagoub.com </a:t>
            </a:r>
            <a:endParaRPr lang="en-US" altLang="zh-CN" sz="1600" dirty="0">
              <a:latin typeface="Arial" panose="020B0604020202020204" pitchFamily="34" charset="0"/>
              <a:ea typeface="微软雅黑" panose="020B0503020204020204" pitchFamily="34" charset="-122"/>
              <a:cs typeface="Arial" panose="020B0604020202020204" pitchFamily="34" charset="0"/>
              <a:sym typeface="方正兰亭黑_GBK" pitchFamily="2" charset="-122"/>
            </a:endParaRPr>
          </a:p>
          <a:p>
            <a:pPr>
              <a:lnSpc>
                <a:spcPct val="150000"/>
              </a:lnSpc>
            </a:pPr>
            <a:r>
              <a:rPr lang="en-US" altLang="zh-CN" sz="16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Web: </a:t>
            </a:r>
            <a:r>
              <a:rPr lang="zh-CN" altLang="zh-CN" sz="16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www</a:t>
            </a:r>
            <a:r>
              <a:rPr lang="zh-CN" altLang="zh-CN" sz="1600" dirty="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.goubgroup.</a:t>
            </a:r>
            <a:r>
              <a:rPr lang="zh-CN" altLang="zh-CN" sz="1600" dirty="0" smtClean="0">
                <a:latin typeface="Arial" panose="020B0604020202020204" pitchFamily="34" charset="0"/>
                <a:ea typeface="微软雅黑" panose="020B0503020204020204" pitchFamily="34" charset="-122"/>
                <a:cs typeface="Arial" panose="020B0604020202020204" pitchFamily="34" charset="0"/>
                <a:sym typeface="方正兰亭黑_GBK" pitchFamily="2" charset="-122"/>
              </a:rPr>
              <a:t>com</a:t>
            </a:r>
            <a:endParaRPr lang="zh-CN" altLang="zh-CN" sz="1600" dirty="0">
              <a:latin typeface="Arial" panose="020B0604020202020204" pitchFamily="34" charset="0"/>
              <a:ea typeface="微软雅黑" panose="020B0503020204020204" pitchFamily="34" charset="-122"/>
              <a:cs typeface="Arial" panose="020B0604020202020204" pitchFamily="34" charset="0"/>
              <a:sym typeface="方正兰亭黑_GBK" pitchFamily="2" charset="-122"/>
            </a:endParaRPr>
          </a:p>
        </p:txBody>
      </p:sp>
      <p:pic>
        <p:nvPicPr>
          <p:cNvPr id="9" name="图片 8" descr="高博智融logo"/>
          <p:cNvPicPr>
            <a:picLocks noChangeAspect="1"/>
          </p:cNvPicPr>
          <p:nvPr/>
        </p:nvPicPr>
        <p:blipFill>
          <a:blip r:embed="rId2" cstate="print"/>
          <a:stretch>
            <a:fillRect/>
          </a:stretch>
        </p:blipFill>
        <p:spPr>
          <a:xfrm>
            <a:off x="10176510" y="117475"/>
            <a:ext cx="1838325" cy="762635"/>
          </a:xfrm>
          <a:prstGeom prst="rect">
            <a:avLst/>
          </a:prstGeom>
        </p:spPr>
      </p:pic>
      <p:sp>
        <p:nvSpPr>
          <p:cNvPr id="7"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20</a:t>
            </a:fld>
            <a:endParaRPr lang="zh-CN" alt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图片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7054" y="4221882"/>
            <a:ext cx="7673976" cy="4273550"/>
          </a:xfrm>
          <a:prstGeom prst="rect">
            <a:avLst/>
          </a:prstGeom>
          <a:noFill/>
          <a:extLst>
            <a:ext uri="{909E8E84-426E-40DD-AFC4-6F175D3DCCD1}">
              <a14:hiddenFill xmlns:a14="http://schemas.microsoft.com/office/drawing/2010/main" xmlns="">
                <a:solidFill>
                  <a:srgbClr val="FFFFFF"/>
                </a:solidFill>
              </a14:hiddenFill>
            </a:ext>
          </a:extLst>
        </p:spPr>
      </p:pic>
      <p:sp>
        <p:nvSpPr>
          <p:cNvPr id="104" name="1"/>
          <p:cNvSpPr txBox="1"/>
          <p:nvPr/>
        </p:nvSpPr>
        <p:spPr>
          <a:xfrm>
            <a:off x="2136208" y="1711404"/>
            <a:ext cx="1494971" cy="2215991"/>
          </a:xfrm>
          <a:prstGeom prst="rect">
            <a:avLst/>
          </a:prstGeom>
          <a:noFill/>
        </p:spPr>
        <p:txBody>
          <a:bodyPr wrap="square" rtlCol="0">
            <a:spAutoFit/>
          </a:bodyPr>
          <a:lstStyle/>
          <a:p>
            <a:r>
              <a:rPr lang="en-US" altLang="zh-CN" sz="13800" b="1" dirty="0">
                <a:solidFill>
                  <a:srgbClr val="C00000"/>
                </a:solidFill>
                <a:latin typeface="微软雅黑" panose="020B0503020204020204" pitchFamily="34" charset="-122"/>
                <a:ea typeface="微软雅黑" panose="020B0503020204020204" pitchFamily="34" charset="-122"/>
              </a:rPr>
              <a:t>1</a:t>
            </a:r>
            <a:endParaRPr lang="zh-CN" altLang="en-US" sz="13800" b="1" dirty="0">
              <a:solidFill>
                <a:srgbClr val="C00000"/>
              </a:solidFill>
              <a:latin typeface="微软雅黑" panose="020B0503020204020204" pitchFamily="34" charset="-122"/>
              <a:ea typeface="微软雅黑" panose="020B0503020204020204" pitchFamily="34" charset="-122"/>
            </a:endParaRPr>
          </a:p>
        </p:txBody>
      </p:sp>
      <p:sp>
        <p:nvSpPr>
          <p:cNvPr id="105" name="点击文字添加标题"/>
          <p:cNvSpPr txBox="1"/>
          <p:nvPr/>
        </p:nvSpPr>
        <p:spPr>
          <a:xfrm>
            <a:off x="3358903" y="2637706"/>
            <a:ext cx="9433048" cy="1384995"/>
          </a:xfrm>
          <a:prstGeom prst="rect">
            <a:avLst/>
          </a:prstGeom>
          <a:noFill/>
        </p:spPr>
        <p:txBody>
          <a:bodyPr wrap="square" rtlCol="0">
            <a:spAutoFit/>
          </a:bodyPr>
          <a:lstStyle>
            <a:defPPr>
              <a:defRPr lang="zh-CN"/>
            </a:defPPr>
            <a:lvl1pPr algn="dist">
              <a:defRPr sz="7200" b="1">
                <a:gradFill>
                  <a:gsLst>
                    <a:gs pos="56000">
                      <a:srgbClr val="FEFC96"/>
                    </a:gs>
                    <a:gs pos="71000">
                      <a:srgbClr val="FAAF5B"/>
                    </a:gs>
                    <a:gs pos="100000">
                      <a:srgbClr val="88765E"/>
                    </a:gs>
                    <a:gs pos="20000">
                      <a:srgbClr val="758A80"/>
                    </a:gs>
                    <a:gs pos="0">
                      <a:srgbClr val="75FEFF"/>
                    </a:gs>
                    <a:gs pos="35000">
                      <a:srgbClr val="FDFFFD"/>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l"/>
            <a:r>
              <a:rPr lang="en-US" altLang="zh-CN" sz="3600" dirty="0" smtClean="0">
                <a:solidFill>
                  <a:srgbClr val="C00000"/>
                </a:solidFill>
                <a:effectLst/>
              </a:rPr>
              <a:t>Chinese Agriculture in Golden Times</a:t>
            </a:r>
            <a:endParaRPr lang="zh-CN" altLang="en-US" sz="3600" dirty="0" smtClean="0">
              <a:solidFill>
                <a:srgbClr val="C00000"/>
              </a:solidFill>
              <a:effectLst/>
            </a:endParaRPr>
          </a:p>
          <a:p>
            <a:pPr algn="l"/>
            <a:endParaRPr lang="zh-CN" altLang="en-US" sz="4800" dirty="0">
              <a:solidFill>
                <a:srgbClr val="C00000"/>
              </a:solidFill>
              <a:effectLst/>
            </a:endParaRPr>
          </a:p>
        </p:txBody>
      </p:sp>
      <p:cxnSp>
        <p:nvCxnSpPr>
          <p:cNvPr id="106" name="直接连接符 11"/>
          <p:cNvCxnSpPr/>
          <p:nvPr/>
        </p:nvCxnSpPr>
        <p:spPr>
          <a:xfrm>
            <a:off x="3186116" y="3431384"/>
            <a:ext cx="900588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直接连接符10"/>
          <p:cNvCxnSpPr/>
          <p:nvPr/>
        </p:nvCxnSpPr>
        <p:spPr>
          <a:xfrm flipH="1" flipV="1">
            <a:off x="3197322" y="3212306"/>
            <a:ext cx="1" cy="2333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 name="直接连接符 9"/>
          <p:cNvCxnSpPr/>
          <p:nvPr/>
        </p:nvCxnSpPr>
        <p:spPr>
          <a:xfrm>
            <a:off x="2912269" y="3223023"/>
            <a:ext cx="3000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直接连接符 8"/>
          <p:cNvCxnSpPr/>
          <p:nvPr/>
        </p:nvCxnSpPr>
        <p:spPr>
          <a:xfrm flipV="1">
            <a:off x="2927399" y="2081213"/>
            <a:ext cx="0" cy="11418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 name="直接连接符 7"/>
          <p:cNvCxnSpPr/>
          <p:nvPr/>
        </p:nvCxnSpPr>
        <p:spPr>
          <a:xfrm flipV="1">
            <a:off x="2362200" y="2094425"/>
            <a:ext cx="552450" cy="122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 name="直接连接符 6"/>
          <p:cNvCxnSpPr/>
          <p:nvPr/>
        </p:nvCxnSpPr>
        <p:spPr>
          <a:xfrm flipV="1">
            <a:off x="2371725" y="2206228"/>
            <a:ext cx="0" cy="2464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直接连接符 5"/>
          <p:cNvCxnSpPr/>
          <p:nvPr/>
        </p:nvCxnSpPr>
        <p:spPr>
          <a:xfrm flipV="1">
            <a:off x="2378311" y="2374106"/>
            <a:ext cx="279166" cy="6191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直接连接符4"/>
          <p:cNvCxnSpPr/>
          <p:nvPr/>
        </p:nvCxnSpPr>
        <p:spPr>
          <a:xfrm flipV="1">
            <a:off x="2649139" y="2381250"/>
            <a:ext cx="0" cy="84177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直接连接符 3"/>
          <p:cNvCxnSpPr/>
          <p:nvPr/>
        </p:nvCxnSpPr>
        <p:spPr>
          <a:xfrm>
            <a:off x="2362200" y="3225404"/>
            <a:ext cx="3000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直接连接符 2"/>
          <p:cNvCxnSpPr/>
          <p:nvPr/>
        </p:nvCxnSpPr>
        <p:spPr>
          <a:xfrm flipH="1" flipV="1">
            <a:off x="2371725" y="3212306"/>
            <a:ext cx="1" cy="2333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直接连接符 1"/>
          <p:cNvCxnSpPr/>
          <p:nvPr/>
        </p:nvCxnSpPr>
        <p:spPr>
          <a:xfrm>
            <a:off x="0" y="3431384"/>
            <a:ext cx="2362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7" name="椭圆 3"/>
          <p:cNvSpPr/>
          <p:nvPr/>
        </p:nvSpPr>
        <p:spPr>
          <a:xfrm>
            <a:off x="-532400" y="3158949"/>
            <a:ext cx="561224" cy="540103"/>
          </a:xfrm>
          <a:prstGeom prst="ellipse">
            <a:avLst/>
          </a:prstGeom>
          <a:gradFill flip="none" rotWithShape="1">
            <a:gsLst>
              <a:gs pos="0">
                <a:srgbClr val="C00000"/>
              </a:gs>
              <a:gs pos="17000">
                <a:srgbClr val="C00000"/>
              </a:gs>
              <a:gs pos="35000">
                <a:srgbClr val="C00000"/>
              </a:gs>
              <a:gs pos="58000">
                <a:srgbClr val="C00000">
                  <a:alpha val="50000"/>
                </a:srgbClr>
              </a:gs>
              <a:gs pos="79000">
                <a:srgbClr val="C00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椭圆 1"/>
          <p:cNvSpPr/>
          <p:nvPr/>
        </p:nvSpPr>
        <p:spPr>
          <a:xfrm>
            <a:off x="2512219" y="2536219"/>
            <a:ext cx="561224" cy="540103"/>
          </a:xfrm>
          <a:prstGeom prst="ellipse">
            <a:avLst/>
          </a:prstGeom>
          <a:gradFill flip="none" rotWithShape="1">
            <a:gsLst>
              <a:gs pos="0">
                <a:srgbClr val="C00000"/>
              </a:gs>
              <a:gs pos="17000">
                <a:srgbClr val="C00000"/>
              </a:gs>
              <a:gs pos="35000">
                <a:srgbClr val="C00000"/>
              </a:gs>
              <a:gs pos="58000">
                <a:srgbClr val="C00000">
                  <a:alpha val="50000"/>
                </a:srgbClr>
              </a:gs>
              <a:gs pos="79000">
                <a:srgbClr val="C00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9" name="椭圆 2"/>
          <p:cNvSpPr/>
          <p:nvPr/>
        </p:nvSpPr>
        <p:spPr>
          <a:xfrm>
            <a:off x="8386926" y="3186488"/>
            <a:ext cx="561224" cy="540103"/>
          </a:xfrm>
          <a:prstGeom prst="ellipse">
            <a:avLst/>
          </a:prstGeom>
          <a:gradFill flip="none" rotWithShape="1">
            <a:gsLst>
              <a:gs pos="0">
                <a:srgbClr val="C00000"/>
              </a:gs>
              <a:gs pos="17000">
                <a:srgbClr val="C00000"/>
              </a:gs>
              <a:gs pos="35000">
                <a:srgbClr val="C00000"/>
              </a:gs>
              <a:gs pos="58000">
                <a:srgbClr val="C00000">
                  <a:alpha val="50000"/>
                </a:srgbClr>
              </a:gs>
              <a:gs pos="79000">
                <a:srgbClr val="C00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矩形 1"/>
          <p:cNvSpPr/>
          <p:nvPr/>
        </p:nvSpPr>
        <p:spPr>
          <a:xfrm>
            <a:off x="3631179" y="3456539"/>
            <a:ext cx="5200331"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2</a:t>
            </a:fld>
            <a:endParaRPr lang="zh-CN" altLang="en-US" sz="1700" dirty="0"/>
          </a:p>
        </p:txBody>
      </p:sp>
    </p:spTree>
  </p:cSld>
  <p:clrMapOvr>
    <a:masterClrMapping/>
  </p:clrMapOvr>
  <mc:AlternateContent xmlns:mc="http://schemas.openxmlformats.org/markup-compatibility/2006">
    <mc:Choice xmlns:p14="http://schemas.microsoft.com/office/powerpoint/2010/main" xmlns="" Requires="p14">
      <p:transition spd="slow" p14:dur="160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6" presetClass="emph" presetSubtype="0" accel="50000" decel="50000" autoRev="1" fill="hold" grpId="1" nodeType="withEffect">
                                  <p:stCondLst>
                                    <p:cond delay="600"/>
                                  </p:stCondLst>
                                  <p:childTnLst>
                                    <p:animScale>
                                      <p:cBhvr>
                                        <p:cTn id="11" dur="200" fill="hold"/>
                                        <p:tgtEl>
                                          <p:spTgt spid="117"/>
                                        </p:tgtEl>
                                      </p:cBhvr>
                                      <p:by x="500000" y="500000"/>
                                    </p:animScale>
                                  </p:childTnLst>
                                </p:cTn>
                              </p:par>
                              <p:par>
                                <p:cTn id="12" presetID="17" presetClass="entr" presetSubtype="8" fill="hold" nodeType="withEffect">
                                  <p:stCondLst>
                                    <p:cond delay="0"/>
                                  </p:stCondLst>
                                  <p:childTnLst>
                                    <p:set>
                                      <p:cBhvr>
                                        <p:cTn id="13" dur="1" fill="hold">
                                          <p:stCondLst>
                                            <p:cond delay="0"/>
                                          </p:stCondLst>
                                        </p:cTn>
                                        <p:tgtEl>
                                          <p:spTgt spid="116"/>
                                        </p:tgtEl>
                                        <p:attrNameLst>
                                          <p:attrName>style.visibility</p:attrName>
                                        </p:attrNameLst>
                                      </p:cBhvr>
                                      <p:to>
                                        <p:strVal val="visible"/>
                                      </p:to>
                                    </p:set>
                                    <p:anim calcmode="lin" valueType="num">
                                      <p:cBhvr>
                                        <p:cTn id="14" dur="600" fill="hold"/>
                                        <p:tgtEl>
                                          <p:spTgt spid="116"/>
                                        </p:tgtEl>
                                        <p:attrNameLst>
                                          <p:attrName>ppt_x</p:attrName>
                                        </p:attrNameLst>
                                      </p:cBhvr>
                                      <p:tavLst>
                                        <p:tav tm="0">
                                          <p:val>
                                            <p:strVal val="#ppt_x-#ppt_w/2"/>
                                          </p:val>
                                        </p:tav>
                                        <p:tav tm="100000">
                                          <p:val>
                                            <p:strVal val="#ppt_x"/>
                                          </p:val>
                                        </p:tav>
                                      </p:tavLst>
                                    </p:anim>
                                    <p:anim calcmode="lin" valueType="num">
                                      <p:cBhvr>
                                        <p:cTn id="15" dur="600" fill="hold"/>
                                        <p:tgtEl>
                                          <p:spTgt spid="116"/>
                                        </p:tgtEl>
                                        <p:attrNameLst>
                                          <p:attrName>ppt_y</p:attrName>
                                        </p:attrNameLst>
                                      </p:cBhvr>
                                      <p:tavLst>
                                        <p:tav tm="0">
                                          <p:val>
                                            <p:strVal val="#ppt_y"/>
                                          </p:val>
                                        </p:tav>
                                        <p:tav tm="100000">
                                          <p:val>
                                            <p:strVal val="#ppt_y"/>
                                          </p:val>
                                        </p:tav>
                                      </p:tavLst>
                                    </p:anim>
                                    <p:anim calcmode="lin" valueType="num">
                                      <p:cBhvr>
                                        <p:cTn id="16" dur="600" fill="hold"/>
                                        <p:tgtEl>
                                          <p:spTgt spid="116"/>
                                        </p:tgtEl>
                                        <p:attrNameLst>
                                          <p:attrName>ppt_w</p:attrName>
                                        </p:attrNameLst>
                                      </p:cBhvr>
                                      <p:tavLst>
                                        <p:tav tm="0">
                                          <p:val>
                                            <p:fltVal val="0"/>
                                          </p:val>
                                        </p:tav>
                                        <p:tav tm="100000">
                                          <p:val>
                                            <p:strVal val="#ppt_w"/>
                                          </p:val>
                                        </p:tav>
                                      </p:tavLst>
                                    </p:anim>
                                    <p:anim calcmode="lin" valueType="num">
                                      <p:cBhvr>
                                        <p:cTn id="17" dur="600" fill="hold"/>
                                        <p:tgtEl>
                                          <p:spTgt spid="116"/>
                                        </p:tgtEl>
                                        <p:attrNameLst>
                                          <p:attrName>ppt_h</p:attrName>
                                        </p:attrNameLst>
                                      </p:cBhvr>
                                      <p:tavLst>
                                        <p:tav tm="0">
                                          <p:val>
                                            <p:strVal val="#ppt_h"/>
                                          </p:val>
                                        </p:tav>
                                        <p:tav tm="100000">
                                          <p:val>
                                            <p:strVal val="#ppt_h"/>
                                          </p:val>
                                        </p:tav>
                                      </p:tavLst>
                                    </p:anim>
                                  </p:childTnLst>
                                </p:cTn>
                              </p:par>
                              <p:par>
                                <p:cTn id="18" presetID="22" presetClass="exit" presetSubtype="8" fill="hold" nodeType="withEffect">
                                  <p:stCondLst>
                                    <p:cond delay="300"/>
                                  </p:stCondLst>
                                  <p:childTnLst>
                                    <p:animEffect transition="out" filter="wipe(left)">
                                      <p:cBhvr>
                                        <p:cTn id="19" dur="600"/>
                                        <p:tgtEl>
                                          <p:spTgt spid="116"/>
                                        </p:tgtEl>
                                      </p:cBhvr>
                                    </p:animEffect>
                                    <p:set>
                                      <p:cBhvr>
                                        <p:cTn id="20" dur="1" fill="hold">
                                          <p:stCondLst>
                                            <p:cond delay="599"/>
                                          </p:stCondLst>
                                        </p:cTn>
                                        <p:tgtEl>
                                          <p:spTgt spid="116"/>
                                        </p:tgtEl>
                                        <p:attrNameLst>
                                          <p:attrName>style.visibility</p:attrName>
                                        </p:attrNameLst>
                                      </p:cBhvr>
                                      <p:to>
                                        <p:strVal val="hidden"/>
                                      </p:to>
                                    </p:set>
                                  </p:childTnLst>
                                </p:cTn>
                              </p:par>
                              <p:par>
                                <p:cTn id="21" presetID="22" presetClass="entr" presetSubtype="4" fill="hold" nodeType="withEffect">
                                  <p:stCondLst>
                                    <p:cond delay="600"/>
                                  </p:stCondLst>
                                  <p:childTnLst>
                                    <p:set>
                                      <p:cBhvr>
                                        <p:cTn id="22" dur="1" fill="hold">
                                          <p:stCondLst>
                                            <p:cond delay="0"/>
                                          </p:stCondLst>
                                        </p:cTn>
                                        <p:tgtEl>
                                          <p:spTgt spid="115"/>
                                        </p:tgtEl>
                                        <p:attrNameLst>
                                          <p:attrName>style.visibility</p:attrName>
                                        </p:attrNameLst>
                                      </p:cBhvr>
                                      <p:to>
                                        <p:strVal val="visible"/>
                                      </p:to>
                                    </p:set>
                                    <p:animEffect transition="in" filter="wipe(down)">
                                      <p:cBhvr>
                                        <p:cTn id="23" dur="100"/>
                                        <p:tgtEl>
                                          <p:spTgt spid="115"/>
                                        </p:tgtEl>
                                      </p:cBhvr>
                                    </p:animEffect>
                                  </p:childTnLst>
                                </p:cTn>
                              </p:par>
                              <p:par>
                                <p:cTn id="24" presetID="22" presetClass="entr" presetSubtype="8" fill="hold" nodeType="withEffect">
                                  <p:stCondLst>
                                    <p:cond delay="700"/>
                                  </p:stCondLst>
                                  <p:childTnLst>
                                    <p:set>
                                      <p:cBhvr>
                                        <p:cTn id="25" dur="1" fill="hold">
                                          <p:stCondLst>
                                            <p:cond delay="0"/>
                                          </p:stCondLst>
                                        </p:cTn>
                                        <p:tgtEl>
                                          <p:spTgt spid="114"/>
                                        </p:tgtEl>
                                        <p:attrNameLst>
                                          <p:attrName>style.visibility</p:attrName>
                                        </p:attrNameLst>
                                      </p:cBhvr>
                                      <p:to>
                                        <p:strVal val="visible"/>
                                      </p:to>
                                    </p:set>
                                    <p:animEffect transition="in" filter="wipe(left)">
                                      <p:cBhvr>
                                        <p:cTn id="26" dur="100"/>
                                        <p:tgtEl>
                                          <p:spTgt spid="114"/>
                                        </p:tgtEl>
                                      </p:cBhvr>
                                    </p:animEffect>
                                  </p:childTnLst>
                                </p:cTn>
                              </p:par>
                              <p:par>
                                <p:cTn id="27" presetID="22" presetClass="entr" presetSubtype="4" fill="hold" nodeType="withEffect">
                                  <p:stCondLst>
                                    <p:cond delay="800"/>
                                  </p:stCondLst>
                                  <p:childTnLst>
                                    <p:set>
                                      <p:cBhvr>
                                        <p:cTn id="28" dur="1" fill="hold">
                                          <p:stCondLst>
                                            <p:cond delay="0"/>
                                          </p:stCondLst>
                                        </p:cTn>
                                        <p:tgtEl>
                                          <p:spTgt spid="113"/>
                                        </p:tgtEl>
                                        <p:attrNameLst>
                                          <p:attrName>style.visibility</p:attrName>
                                        </p:attrNameLst>
                                      </p:cBhvr>
                                      <p:to>
                                        <p:strVal val="visible"/>
                                      </p:to>
                                    </p:set>
                                    <p:animEffect transition="in" filter="wipe(down)">
                                      <p:cBhvr>
                                        <p:cTn id="29" dur="250"/>
                                        <p:tgtEl>
                                          <p:spTgt spid="113"/>
                                        </p:tgtEl>
                                      </p:cBhvr>
                                    </p:animEffect>
                                  </p:childTnLst>
                                </p:cTn>
                              </p:par>
                              <p:par>
                                <p:cTn id="30" presetID="22" presetClass="entr" presetSubtype="2" fill="hold" nodeType="withEffect">
                                  <p:stCondLst>
                                    <p:cond delay="1050"/>
                                  </p:stCondLst>
                                  <p:childTnLst>
                                    <p:set>
                                      <p:cBhvr>
                                        <p:cTn id="31" dur="1" fill="hold">
                                          <p:stCondLst>
                                            <p:cond delay="0"/>
                                          </p:stCondLst>
                                        </p:cTn>
                                        <p:tgtEl>
                                          <p:spTgt spid="112"/>
                                        </p:tgtEl>
                                        <p:attrNameLst>
                                          <p:attrName>style.visibility</p:attrName>
                                        </p:attrNameLst>
                                      </p:cBhvr>
                                      <p:to>
                                        <p:strVal val="visible"/>
                                      </p:to>
                                    </p:set>
                                    <p:animEffect transition="in" filter="wipe(right)">
                                      <p:cBhvr>
                                        <p:cTn id="32" dur="100"/>
                                        <p:tgtEl>
                                          <p:spTgt spid="112"/>
                                        </p:tgtEl>
                                      </p:cBhvr>
                                    </p:animEffect>
                                  </p:childTnLst>
                                </p:cTn>
                              </p:par>
                              <p:par>
                                <p:cTn id="33" presetID="22" presetClass="entr" presetSubtype="4" fill="hold" nodeType="withEffect">
                                  <p:stCondLst>
                                    <p:cond delay="1150"/>
                                  </p:stCondLst>
                                  <p:childTnLst>
                                    <p:set>
                                      <p:cBhvr>
                                        <p:cTn id="34" dur="1" fill="hold">
                                          <p:stCondLst>
                                            <p:cond delay="0"/>
                                          </p:stCondLst>
                                        </p:cTn>
                                        <p:tgtEl>
                                          <p:spTgt spid="111"/>
                                        </p:tgtEl>
                                        <p:attrNameLst>
                                          <p:attrName>style.visibility</p:attrName>
                                        </p:attrNameLst>
                                      </p:cBhvr>
                                      <p:to>
                                        <p:strVal val="visible"/>
                                      </p:to>
                                    </p:set>
                                    <p:animEffect transition="in" filter="wipe(down)">
                                      <p:cBhvr>
                                        <p:cTn id="35" dur="100"/>
                                        <p:tgtEl>
                                          <p:spTgt spid="111"/>
                                        </p:tgtEl>
                                      </p:cBhvr>
                                    </p:animEffect>
                                  </p:childTnLst>
                                </p:cTn>
                              </p:par>
                              <p:par>
                                <p:cTn id="36" presetID="22" presetClass="entr" presetSubtype="8" fill="hold" nodeType="withEffect">
                                  <p:stCondLst>
                                    <p:cond delay="1250"/>
                                  </p:stCondLst>
                                  <p:childTnLst>
                                    <p:set>
                                      <p:cBhvr>
                                        <p:cTn id="37" dur="1" fill="hold">
                                          <p:stCondLst>
                                            <p:cond delay="0"/>
                                          </p:stCondLst>
                                        </p:cTn>
                                        <p:tgtEl>
                                          <p:spTgt spid="110"/>
                                        </p:tgtEl>
                                        <p:attrNameLst>
                                          <p:attrName>style.visibility</p:attrName>
                                        </p:attrNameLst>
                                      </p:cBhvr>
                                      <p:to>
                                        <p:strVal val="visible"/>
                                      </p:to>
                                    </p:set>
                                    <p:animEffect transition="in" filter="wipe(left)">
                                      <p:cBhvr>
                                        <p:cTn id="38" dur="100"/>
                                        <p:tgtEl>
                                          <p:spTgt spid="110"/>
                                        </p:tgtEl>
                                      </p:cBhvr>
                                    </p:animEffect>
                                  </p:childTnLst>
                                </p:cTn>
                              </p:par>
                              <p:par>
                                <p:cTn id="39" presetID="22" presetClass="entr" presetSubtype="1" fill="hold" nodeType="withEffect">
                                  <p:stCondLst>
                                    <p:cond delay="1350"/>
                                  </p:stCondLst>
                                  <p:childTnLst>
                                    <p:set>
                                      <p:cBhvr>
                                        <p:cTn id="40" dur="1" fill="hold">
                                          <p:stCondLst>
                                            <p:cond delay="0"/>
                                          </p:stCondLst>
                                        </p:cTn>
                                        <p:tgtEl>
                                          <p:spTgt spid="109"/>
                                        </p:tgtEl>
                                        <p:attrNameLst>
                                          <p:attrName>style.visibility</p:attrName>
                                        </p:attrNameLst>
                                      </p:cBhvr>
                                      <p:to>
                                        <p:strVal val="visible"/>
                                      </p:to>
                                    </p:set>
                                    <p:animEffect transition="in" filter="wipe(up)">
                                      <p:cBhvr>
                                        <p:cTn id="41" dur="400"/>
                                        <p:tgtEl>
                                          <p:spTgt spid="109"/>
                                        </p:tgtEl>
                                      </p:cBhvr>
                                    </p:animEffect>
                                  </p:childTnLst>
                                </p:cTn>
                              </p:par>
                              <p:par>
                                <p:cTn id="42" presetID="22" presetClass="entr" presetSubtype="8" fill="hold" nodeType="withEffect">
                                  <p:stCondLst>
                                    <p:cond delay="1750"/>
                                  </p:stCondLst>
                                  <p:childTnLst>
                                    <p:set>
                                      <p:cBhvr>
                                        <p:cTn id="43" dur="1" fill="hold">
                                          <p:stCondLst>
                                            <p:cond delay="0"/>
                                          </p:stCondLst>
                                        </p:cTn>
                                        <p:tgtEl>
                                          <p:spTgt spid="108"/>
                                        </p:tgtEl>
                                        <p:attrNameLst>
                                          <p:attrName>style.visibility</p:attrName>
                                        </p:attrNameLst>
                                      </p:cBhvr>
                                      <p:to>
                                        <p:strVal val="visible"/>
                                      </p:to>
                                    </p:set>
                                    <p:animEffect transition="in" filter="wipe(left)">
                                      <p:cBhvr>
                                        <p:cTn id="44" dur="100"/>
                                        <p:tgtEl>
                                          <p:spTgt spid="108"/>
                                        </p:tgtEl>
                                      </p:cBhvr>
                                    </p:animEffect>
                                  </p:childTnLst>
                                </p:cTn>
                              </p:par>
                              <p:par>
                                <p:cTn id="45" presetID="22" presetClass="entr" presetSubtype="1" fill="hold" nodeType="withEffect">
                                  <p:stCondLst>
                                    <p:cond delay="1850"/>
                                  </p:stCondLst>
                                  <p:childTnLst>
                                    <p:set>
                                      <p:cBhvr>
                                        <p:cTn id="46" dur="1" fill="hold">
                                          <p:stCondLst>
                                            <p:cond delay="0"/>
                                          </p:stCondLst>
                                        </p:cTn>
                                        <p:tgtEl>
                                          <p:spTgt spid="107"/>
                                        </p:tgtEl>
                                        <p:attrNameLst>
                                          <p:attrName>style.visibility</p:attrName>
                                        </p:attrNameLst>
                                      </p:cBhvr>
                                      <p:to>
                                        <p:strVal val="visible"/>
                                      </p:to>
                                    </p:set>
                                    <p:animEffect transition="in" filter="wipe(up)">
                                      <p:cBhvr>
                                        <p:cTn id="47" dur="100"/>
                                        <p:tgtEl>
                                          <p:spTgt spid="107"/>
                                        </p:tgtEl>
                                      </p:cBhvr>
                                    </p:animEffect>
                                  </p:childTnLst>
                                </p:cTn>
                              </p:par>
                              <p:par>
                                <p:cTn id="48" presetID="17" presetClass="entr" presetSubtype="8" fill="hold" nodeType="withEffect">
                                  <p:stCondLst>
                                    <p:cond delay="2000"/>
                                  </p:stCondLst>
                                  <p:childTnLst>
                                    <p:set>
                                      <p:cBhvr>
                                        <p:cTn id="49" dur="1" fill="hold">
                                          <p:stCondLst>
                                            <p:cond delay="0"/>
                                          </p:stCondLst>
                                        </p:cTn>
                                        <p:tgtEl>
                                          <p:spTgt spid="106"/>
                                        </p:tgtEl>
                                        <p:attrNameLst>
                                          <p:attrName>style.visibility</p:attrName>
                                        </p:attrNameLst>
                                      </p:cBhvr>
                                      <p:to>
                                        <p:strVal val="visible"/>
                                      </p:to>
                                    </p:set>
                                    <p:anim calcmode="lin" valueType="num">
                                      <p:cBhvr>
                                        <p:cTn id="50" dur="1900" fill="hold"/>
                                        <p:tgtEl>
                                          <p:spTgt spid="106"/>
                                        </p:tgtEl>
                                        <p:attrNameLst>
                                          <p:attrName>ppt_x</p:attrName>
                                        </p:attrNameLst>
                                      </p:cBhvr>
                                      <p:tavLst>
                                        <p:tav tm="0">
                                          <p:val>
                                            <p:strVal val="#ppt_x-#ppt_w/2"/>
                                          </p:val>
                                        </p:tav>
                                        <p:tav tm="100000">
                                          <p:val>
                                            <p:strVal val="#ppt_x"/>
                                          </p:val>
                                        </p:tav>
                                      </p:tavLst>
                                    </p:anim>
                                    <p:anim calcmode="lin" valueType="num">
                                      <p:cBhvr>
                                        <p:cTn id="51" dur="1900" fill="hold"/>
                                        <p:tgtEl>
                                          <p:spTgt spid="106"/>
                                        </p:tgtEl>
                                        <p:attrNameLst>
                                          <p:attrName>ppt_y</p:attrName>
                                        </p:attrNameLst>
                                      </p:cBhvr>
                                      <p:tavLst>
                                        <p:tav tm="0">
                                          <p:val>
                                            <p:strVal val="#ppt_y"/>
                                          </p:val>
                                        </p:tav>
                                        <p:tav tm="100000">
                                          <p:val>
                                            <p:strVal val="#ppt_y"/>
                                          </p:val>
                                        </p:tav>
                                      </p:tavLst>
                                    </p:anim>
                                    <p:anim calcmode="lin" valueType="num">
                                      <p:cBhvr>
                                        <p:cTn id="52" dur="1900" fill="hold"/>
                                        <p:tgtEl>
                                          <p:spTgt spid="106"/>
                                        </p:tgtEl>
                                        <p:attrNameLst>
                                          <p:attrName>ppt_w</p:attrName>
                                        </p:attrNameLst>
                                      </p:cBhvr>
                                      <p:tavLst>
                                        <p:tav tm="0">
                                          <p:val>
                                            <p:fltVal val="0"/>
                                          </p:val>
                                        </p:tav>
                                        <p:tav tm="100000">
                                          <p:val>
                                            <p:strVal val="#ppt_w"/>
                                          </p:val>
                                        </p:tav>
                                      </p:tavLst>
                                    </p:anim>
                                    <p:anim calcmode="lin" valueType="num">
                                      <p:cBhvr>
                                        <p:cTn id="53" dur="1900" fill="hold"/>
                                        <p:tgtEl>
                                          <p:spTgt spid="106"/>
                                        </p:tgtEl>
                                        <p:attrNameLst>
                                          <p:attrName>ppt_h</p:attrName>
                                        </p:attrNameLst>
                                      </p:cBhvr>
                                      <p:tavLst>
                                        <p:tav tm="0">
                                          <p:val>
                                            <p:strVal val="#ppt_h"/>
                                          </p:val>
                                        </p:tav>
                                        <p:tav tm="100000">
                                          <p:val>
                                            <p:strVal val="#ppt_h"/>
                                          </p:val>
                                        </p:tav>
                                      </p:tavLst>
                                    </p:anim>
                                  </p:childTnLst>
                                </p:cTn>
                              </p:par>
                              <p:par>
                                <p:cTn id="54" presetID="22" presetClass="exit" presetSubtype="8" fill="hold" nodeType="withEffect">
                                  <p:stCondLst>
                                    <p:cond delay="2400"/>
                                  </p:stCondLst>
                                  <p:childTnLst>
                                    <p:animEffect transition="out" filter="wipe(left)">
                                      <p:cBhvr>
                                        <p:cTn id="55" dur="1500"/>
                                        <p:tgtEl>
                                          <p:spTgt spid="106"/>
                                        </p:tgtEl>
                                      </p:cBhvr>
                                    </p:animEffect>
                                    <p:set>
                                      <p:cBhvr>
                                        <p:cTn id="56" dur="1" fill="hold">
                                          <p:stCondLst>
                                            <p:cond delay="1499"/>
                                          </p:stCondLst>
                                        </p:cTn>
                                        <p:tgtEl>
                                          <p:spTgt spid="106"/>
                                        </p:tgtEl>
                                        <p:attrNameLst>
                                          <p:attrName>style.visibility</p:attrName>
                                        </p:attrNameLst>
                                      </p:cBhvr>
                                      <p:to>
                                        <p:strVal val="hidden"/>
                                      </p:to>
                                    </p:set>
                                  </p:childTnLst>
                                </p:cTn>
                              </p:par>
                              <p:par>
                                <p:cTn id="57" presetID="22" presetClass="entr" presetSubtype="8" fill="hold" grpId="0" nodeType="withEffect">
                                  <p:stCondLst>
                                    <p:cond delay="2100"/>
                                  </p:stCondLst>
                                  <p:childTnLst>
                                    <p:set>
                                      <p:cBhvr>
                                        <p:cTn id="58" dur="1" fill="hold">
                                          <p:stCondLst>
                                            <p:cond delay="0"/>
                                          </p:stCondLst>
                                        </p:cTn>
                                        <p:tgtEl>
                                          <p:spTgt spid="105"/>
                                        </p:tgtEl>
                                        <p:attrNameLst>
                                          <p:attrName>style.visibility</p:attrName>
                                        </p:attrNameLst>
                                      </p:cBhvr>
                                      <p:to>
                                        <p:strVal val="visible"/>
                                      </p:to>
                                    </p:set>
                                    <p:animEffect transition="in" filter="wipe(left)">
                                      <p:cBhvr>
                                        <p:cTn id="59" dur="2000"/>
                                        <p:tgtEl>
                                          <p:spTgt spid="105"/>
                                        </p:tgtEl>
                                      </p:cBhvr>
                                    </p:animEffect>
                                  </p:childTnLst>
                                </p:cTn>
                              </p:par>
                              <p:par>
                                <p:cTn id="60" presetID="10" presetClass="entr" presetSubtype="0" fill="hold" grpId="0" nodeType="withEffect">
                                  <p:stCondLst>
                                    <p:cond delay="1950"/>
                                  </p:stCondLst>
                                  <p:childTnLst>
                                    <p:set>
                                      <p:cBhvr>
                                        <p:cTn id="61" dur="1" fill="hold">
                                          <p:stCondLst>
                                            <p:cond delay="0"/>
                                          </p:stCondLst>
                                        </p:cTn>
                                        <p:tgtEl>
                                          <p:spTgt spid="104"/>
                                        </p:tgtEl>
                                        <p:attrNameLst>
                                          <p:attrName>style.visibility</p:attrName>
                                        </p:attrNameLst>
                                      </p:cBhvr>
                                      <p:to>
                                        <p:strVal val="visible"/>
                                      </p:to>
                                    </p:set>
                                    <p:animEffect transition="in" filter="fade">
                                      <p:cBhvr>
                                        <p:cTn id="62" dur="500"/>
                                        <p:tgtEl>
                                          <p:spTgt spid="104"/>
                                        </p:tgtEl>
                                      </p:cBhvr>
                                    </p:animEffect>
                                  </p:childTnLst>
                                </p:cTn>
                              </p:par>
                              <p:par>
                                <p:cTn id="63" presetID="10" presetClass="entr" presetSubtype="0" fill="hold" grpId="1" nodeType="withEffect">
                                  <p:stCondLst>
                                    <p:cond delay="2300"/>
                                  </p:stCondLst>
                                  <p:childTnLst>
                                    <p:set>
                                      <p:cBhvr>
                                        <p:cTn id="64" dur="1" fill="hold">
                                          <p:stCondLst>
                                            <p:cond delay="0"/>
                                          </p:stCondLst>
                                        </p:cTn>
                                        <p:tgtEl>
                                          <p:spTgt spid="118"/>
                                        </p:tgtEl>
                                        <p:attrNameLst>
                                          <p:attrName>style.visibility</p:attrName>
                                        </p:attrNameLst>
                                      </p:cBhvr>
                                      <p:to>
                                        <p:strVal val="visible"/>
                                      </p:to>
                                    </p:set>
                                    <p:animEffect transition="in" filter="fade">
                                      <p:cBhvr>
                                        <p:cTn id="65" dur="200"/>
                                        <p:tgtEl>
                                          <p:spTgt spid="118"/>
                                        </p:tgtEl>
                                      </p:cBhvr>
                                    </p:animEffect>
                                  </p:childTnLst>
                                </p:cTn>
                              </p:par>
                              <p:par>
                                <p:cTn id="66" presetID="6" presetClass="emph" presetSubtype="0" accel="70000" fill="hold" grpId="0" nodeType="withEffect">
                                  <p:stCondLst>
                                    <p:cond delay="2500"/>
                                  </p:stCondLst>
                                  <p:childTnLst>
                                    <p:animScale>
                                      <p:cBhvr>
                                        <p:cTn id="67" dur="500" fill="hold"/>
                                        <p:tgtEl>
                                          <p:spTgt spid="118"/>
                                        </p:tgtEl>
                                      </p:cBhvr>
                                      <p:by x="1000000" y="1000000"/>
                                    </p:animScale>
                                  </p:childTnLst>
                                </p:cTn>
                              </p:par>
                              <p:par>
                                <p:cTn id="68" presetID="10" presetClass="exit" presetSubtype="0" fill="hold" grpId="2" nodeType="withEffect">
                                  <p:stCondLst>
                                    <p:cond delay="2500"/>
                                  </p:stCondLst>
                                  <p:childTnLst>
                                    <p:animEffect transition="out" filter="fade">
                                      <p:cBhvr>
                                        <p:cTn id="69" dur="500"/>
                                        <p:tgtEl>
                                          <p:spTgt spid="118"/>
                                        </p:tgtEl>
                                      </p:cBhvr>
                                    </p:animEffect>
                                    <p:set>
                                      <p:cBhvr>
                                        <p:cTn id="70" dur="1" fill="hold">
                                          <p:stCondLst>
                                            <p:cond delay="499"/>
                                          </p:stCondLst>
                                        </p:cTn>
                                        <p:tgtEl>
                                          <p:spTgt spid="118"/>
                                        </p:tgtEl>
                                        <p:attrNameLst>
                                          <p:attrName>style.visibility</p:attrName>
                                        </p:attrNameLst>
                                      </p:cBhvr>
                                      <p:to>
                                        <p:strVal val="hidden"/>
                                      </p:to>
                                    </p:set>
                                  </p:childTnLst>
                                </p:cTn>
                              </p:par>
                              <p:par>
                                <p:cTn id="71" presetID="10" presetClass="entr" presetSubtype="0" fill="hold" grpId="1" nodeType="withEffect">
                                  <p:stCondLst>
                                    <p:cond delay="3100"/>
                                  </p:stCondLst>
                                  <p:childTnLst>
                                    <p:set>
                                      <p:cBhvr>
                                        <p:cTn id="72" dur="1" fill="hold">
                                          <p:stCondLst>
                                            <p:cond delay="0"/>
                                          </p:stCondLst>
                                        </p:cTn>
                                        <p:tgtEl>
                                          <p:spTgt spid="119"/>
                                        </p:tgtEl>
                                        <p:attrNameLst>
                                          <p:attrName>style.visibility</p:attrName>
                                        </p:attrNameLst>
                                      </p:cBhvr>
                                      <p:to>
                                        <p:strVal val="visible"/>
                                      </p:to>
                                    </p:set>
                                    <p:animEffect transition="in" filter="fade">
                                      <p:cBhvr>
                                        <p:cTn id="73" dur="200"/>
                                        <p:tgtEl>
                                          <p:spTgt spid="119"/>
                                        </p:tgtEl>
                                      </p:cBhvr>
                                    </p:animEffect>
                                  </p:childTnLst>
                                </p:cTn>
                              </p:par>
                              <p:par>
                                <p:cTn id="74" presetID="6" presetClass="emph" presetSubtype="0" accel="70000" fill="hold" grpId="0" nodeType="withEffect">
                                  <p:stCondLst>
                                    <p:cond delay="3200"/>
                                  </p:stCondLst>
                                  <p:childTnLst>
                                    <p:animScale>
                                      <p:cBhvr>
                                        <p:cTn id="75" dur="500" fill="hold"/>
                                        <p:tgtEl>
                                          <p:spTgt spid="119"/>
                                        </p:tgtEl>
                                      </p:cBhvr>
                                      <p:by x="1000000" y="1000000"/>
                                    </p:animScale>
                                  </p:childTnLst>
                                </p:cTn>
                              </p:par>
                              <p:par>
                                <p:cTn id="76" presetID="10" presetClass="exit" presetSubtype="0" fill="hold" grpId="2" nodeType="withEffect">
                                  <p:stCondLst>
                                    <p:cond delay="3200"/>
                                  </p:stCondLst>
                                  <p:childTnLst>
                                    <p:animEffect transition="out" filter="fade">
                                      <p:cBhvr>
                                        <p:cTn id="77" dur="500"/>
                                        <p:tgtEl>
                                          <p:spTgt spid="119"/>
                                        </p:tgtEl>
                                      </p:cBhvr>
                                    </p:animEffect>
                                    <p:set>
                                      <p:cBhvr>
                                        <p:cTn id="78" dur="1" fill="hold">
                                          <p:stCondLst>
                                            <p:cond delay="499"/>
                                          </p:stCondLst>
                                        </p:cTn>
                                        <p:tgtEl>
                                          <p:spTgt spid="119"/>
                                        </p:tgtEl>
                                        <p:attrNameLst>
                                          <p:attrName>style.visibility</p:attrName>
                                        </p:attrNameLst>
                                      </p:cBhvr>
                                      <p:to>
                                        <p:strVal val="hidden"/>
                                      </p:to>
                                    </p:set>
                                  </p:childTnLst>
                                </p:cTn>
                              </p:par>
                            </p:childTnLst>
                          </p:cTn>
                        </p:par>
                        <p:par>
                          <p:cTn id="79" fill="hold">
                            <p:stCondLst>
                              <p:cond delay="1000"/>
                            </p:stCondLst>
                            <p:childTnLst>
                              <p:par>
                                <p:cTn id="80" presetID="16" presetClass="entr" presetSubtype="21"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barn(inVertical)">
                                      <p:cBhvr>
                                        <p:cTn id="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17" grpId="1" bldLvl="0" animBg="1"/>
      <p:bldP spid="118" grpId="0" bldLvl="0" animBg="1"/>
      <p:bldP spid="118" grpId="1" bldLvl="0" animBg="1"/>
      <p:bldP spid="118" grpId="2" bldLvl="0" animBg="1"/>
      <p:bldP spid="119" grpId="0" bldLvl="0" animBg="1"/>
      <p:bldP spid="119" grpId="1" bldLvl="0" animBg="1"/>
      <p:bldP spid="119" grpId="2" bldLvl="0" animBg="1"/>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90550" y="495934"/>
            <a:ext cx="9433048" cy="369332"/>
          </a:xfrm>
          <a:prstGeom prst="rect">
            <a:avLst/>
          </a:prstGeom>
          <a:noFill/>
        </p:spPr>
        <p:txBody>
          <a:bodyPr wrap="square" lIns="0" tIns="0" rIns="0" bIns="0" rtlCol="0">
            <a:spAutoFit/>
          </a:bodyPr>
          <a:lstStyle/>
          <a:p>
            <a:pPr algn="ctr"/>
            <a:r>
              <a:rPr lang="en-US" altLang="zh-CN" sz="2400" b="1" dirty="0" smtClean="0">
                <a:solidFill>
                  <a:srgbClr val="C00000"/>
                </a:solidFill>
                <a:latin typeface="微软雅黑" panose="020B0503020204020204" pitchFamily="34" charset="-122"/>
                <a:ea typeface="微软雅黑" panose="020B0503020204020204" pitchFamily="34" charset="-122"/>
              </a:rPr>
              <a:t>Chinese Agricultural Situation &amp; Technical Requirements</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3" name="图片 2" descr="高博智融logo"/>
          <p:cNvPicPr>
            <a:picLocks noChangeAspect="1"/>
          </p:cNvPicPr>
          <p:nvPr/>
        </p:nvPicPr>
        <p:blipFill>
          <a:blip r:embed="rId2" cstate="print"/>
          <a:stretch>
            <a:fillRect/>
          </a:stretch>
        </p:blipFill>
        <p:spPr>
          <a:xfrm>
            <a:off x="9839622" y="255151"/>
            <a:ext cx="1838325" cy="762635"/>
          </a:xfrm>
          <a:prstGeom prst="rect">
            <a:avLst/>
          </a:prstGeom>
        </p:spPr>
      </p:pic>
      <p:sp>
        <p:nvSpPr>
          <p:cNvPr id="2" name="文本框 1"/>
          <p:cNvSpPr txBox="1"/>
          <p:nvPr/>
        </p:nvSpPr>
        <p:spPr>
          <a:xfrm>
            <a:off x="915670" y="1485578"/>
            <a:ext cx="9892030" cy="1200329"/>
          </a:xfrm>
          <a:prstGeom prst="rect">
            <a:avLst/>
          </a:prstGeom>
          <a:noFill/>
          <a:ln w="9525">
            <a:noFill/>
          </a:ln>
        </p:spPr>
        <p:txBody>
          <a:bodyPr wrap="square">
            <a:spAutoFit/>
          </a:bodyPr>
          <a:lstStyle/>
          <a:p>
            <a:pPr marL="0" indent="0" algn="l"/>
            <a:r>
              <a:rPr lang="en-US" altLang="zh-CN" b="1" dirty="0">
                <a:latin typeface="Times New Roman" pitchFamily="18" charset="0"/>
                <a:ea typeface="Calibri" panose="020F0502020204030204" pitchFamily="34" charset="0"/>
                <a:cs typeface="Times New Roman" pitchFamily="18" charset="0"/>
              </a:rPr>
              <a:t>1. Current </a:t>
            </a:r>
            <a:r>
              <a:rPr lang="en-US" altLang="zh-CN" b="1" u="none" dirty="0">
                <a:latin typeface="Times New Roman" pitchFamily="18" charset="0"/>
                <a:cs typeface="Times New Roman" pitchFamily="18" charset="0"/>
              </a:rPr>
              <a:t>Situation of </a:t>
            </a:r>
            <a:r>
              <a:rPr lang="en-US" altLang="zh-CN" b="1" u="none" dirty="0">
                <a:latin typeface="Times New Roman" pitchFamily="18" charset="0"/>
                <a:ea typeface="Calibri" panose="020F0502020204030204" pitchFamily="34" charset="0"/>
                <a:cs typeface="Times New Roman" pitchFamily="18" charset="0"/>
              </a:rPr>
              <a:t>Agriculture: China is a</a:t>
            </a:r>
            <a:r>
              <a:rPr lang="en-US" altLang="zh-CN" b="1" u="none" dirty="0">
                <a:latin typeface="Times New Roman" pitchFamily="18" charset="0"/>
                <a:cs typeface="Times New Roman" pitchFamily="18" charset="0"/>
              </a:rPr>
              <a:t> huge </a:t>
            </a:r>
            <a:r>
              <a:rPr lang="en-US" altLang="zh-CN" b="1" u="none" dirty="0">
                <a:latin typeface="Times New Roman" pitchFamily="18" charset="0"/>
                <a:ea typeface="Calibri" panose="020F0502020204030204" pitchFamily="34" charset="0"/>
                <a:cs typeface="Times New Roman" pitchFamily="18" charset="0"/>
              </a:rPr>
              <a:t>agricultural country, and the technology is relatively backward; Due</a:t>
            </a:r>
            <a:r>
              <a:rPr lang="en-US" altLang="zh-CN" b="1" u="none" dirty="0">
                <a:latin typeface="Times New Roman" pitchFamily="18" charset="0"/>
                <a:cs typeface="Times New Roman" pitchFamily="18" charset="0"/>
              </a:rPr>
              <a:t> to China</a:t>
            </a:r>
            <a:r>
              <a:rPr lang="en-US" altLang="zh-CN" b="1" u="none" dirty="0">
                <a:latin typeface="Times New Roman" pitchFamily="18" charset="0"/>
                <a:ea typeface="Calibri" panose="020F0502020204030204" pitchFamily="34" charset="0"/>
                <a:cs typeface="Times New Roman" pitchFamily="18" charset="0"/>
              </a:rPr>
              <a:t>’</a:t>
            </a:r>
            <a:r>
              <a:rPr lang="en-US" altLang="zh-CN" b="1" u="none" dirty="0">
                <a:latin typeface="Times New Roman" pitchFamily="18" charset="0"/>
                <a:cs typeface="Times New Roman" pitchFamily="18" charset="0"/>
              </a:rPr>
              <a:t>s l</a:t>
            </a:r>
            <a:r>
              <a:rPr lang="en-US" altLang="zh-CN" b="1" u="none" dirty="0">
                <a:latin typeface="Times New Roman" pitchFamily="18" charset="0"/>
                <a:ea typeface="Calibri" panose="020F0502020204030204" pitchFamily="34" charset="0"/>
                <a:cs typeface="Times New Roman" pitchFamily="18" charset="0"/>
              </a:rPr>
              <a:t>arge population</a:t>
            </a:r>
            <a:r>
              <a:rPr lang="en-US" altLang="zh-CN" b="1" u="none" dirty="0">
                <a:latin typeface="Times New Roman" pitchFamily="18" charset="0"/>
                <a:cs typeface="Times New Roman" pitchFamily="18" charset="0"/>
              </a:rPr>
              <a:t>, China</a:t>
            </a:r>
            <a:r>
              <a:rPr lang="en-US" altLang="zh-CN" b="1" u="none" dirty="0">
                <a:latin typeface="Times New Roman" pitchFamily="18" charset="0"/>
                <a:ea typeface="Calibri" panose="020F0502020204030204" pitchFamily="34" charset="0"/>
                <a:cs typeface="Times New Roman" pitchFamily="18" charset="0"/>
              </a:rPr>
              <a:t>’</a:t>
            </a:r>
            <a:r>
              <a:rPr lang="en-US" altLang="zh-CN" b="1" u="none" dirty="0">
                <a:latin typeface="Times New Roman" pitchFamily="18" charset="0"/>
                <a:cs typeface="Times New Roman" pitchFamily="18" charset="0"/>
              </a:rPr>
              <a:t>s demand for supply of </a:t>
            </a:r>
            <a:r>
              <a:rPr lang="en-US" altLang="zh-CN" b="1" u="none" dirty="0">
                <a:latin typeface="Times New Roman" pitchFamily="18" charset="0"/>
                <a:ea typeface="Calibri" panose="020F0502020204030204" pitchFamily="34" charset="0"/>
                <a:cs typeface="Times New Roman" pitchFamily="18" charset="0"/>
              </a:rPr>
              <a:t>agricultural products stands the first</a:t>
            </a:r>
            <a:r>
              <a:rPr lang="en-US" altLang="zh-CN" b="1" u="none" dirty="0">
                <a:latin typeface="Times New Roman" pitchFamily="18" charset="0"/>
                <a:cs typeface="Times New Roman" pitchFamily="18" charset="0"/>
              </a:rPr>
              <a:t> in the world. The first, the </a:t>
            </a:r>
            <a:r>
              <a:rPr lang="en-US" altLang="zh-CN" b="1" u="none" dirty="0">
                <a:latin typeface="Times New Roman" pitchFamily="18" charset="0"/>
                <a:ea typeface="Calibri" panose="020F0502020204030204" pitchFamily="34" charset="0"/>
                <a:cs typeface="Times New Roman" pitchFamily="18" charset="0"/>
              </a:rPr>
              <a:t>second and </a:t>
            </a:r>
            <a:r>
              <a:rPr lang="en-US" altLang="zh-CN" b="1" u="none" dirty="0">
                <a:latin typeface="Times New Roman" pitchFamily="18" charset="0"/>
                <a:cs typeface="Times New Roman" pitchFamily="18" charset="0"/>
              </a:rPr>
              <a:t>the </a:t>
            </a:r>
            <a:r>
              <a:rPr lang="en-US" altLang="zh-CN" b="1" u="none" dirty="0">
                <a:latin typeface="Times New Roman" pitchFamily="18" charset="0"/>
                <a:ea typeface="Calibri" panose="020F0502020204030204" pitchFamily="34" charset="0"/>
                <a:cs typeface="Times New Roman" pitchFamily="18" charset="0"/>
              </a:rPr>
              <a:t>third industry </a:t>
            </a:r>
            <a:r>
              <a:rPr lang="en-US" altLang="zh-CN" b="1" u="none" dirty="0">
                <a:latin typeface="Times New Roman" pitchFamily="18" charset="0"/>
                <a:cs typeface="Times New Roman" pitchFamily="18" charset="0"/>
              </a:rPr>
              <a:t>have </a:t>
            </a:r>
            <a:r>
              <a:rPr lang="en-US" altLang="zh-CN" b="1" u="none" dirty="0">
                <a:latin typeface="Times New Roman" pitchFamily="18" charset="0"/>
                <a:ea typeface="Calibri" panose="020F0502020204030204" pitchFamily="34" charset="0"/>
                <a:cs typeface="Times New Roman" pitchFamily="18" charset="0"/>
              </a:rPr>
              <a:t>multidimensional</a:t>
            </a:r>
            <a:r>
              <a:rPr lang="en-US" altLang="zh-CN" b="1" u="none" dirty="0">
                <a:latin typeface="Times New Roman" pitchFamily="18" charset="0"/>
                <a:cs typeface="Times New Roman" pitchFamily="18" charset="0"/>
              </a:rPr>
              <a:t> and </a:t>
            </a:r>
            <a:r>
              <a:rPr lang="en-US" altLang="zh-CN" b="1" u="none" dirty="0">
                <a:latin typeface="Times New Roman" pitchFamily="18" charset="0"/>
                <a:ea typeface="Calibri" panose="020F0502020204030204" pitchFamily="34" charset="0"/>
                <a:cs typeface="Times New Roman" pitchFamily="18" charset="0"/>
              </a:rPr>
              <a:t>three-dimensional demand for agriculture;</a:t>
            </a:r>
          </a:p>
        </p:txBody>
      </p:sp>
      <p:sp>
        <p:nvSpPr>
          <p:cNvPr id="5" name="文本框 4"/>
          <p:cNvSpPr txBox="1"/>
          <p:nvPr/>
        </p:nvSpPr>
        <p:spPr>
          <a:xfrm>
            <a:off x="915035" y="3285778"/>
            <a:ext cx="10643235" cy="2862322"/>
          </a:xfrm>
          <a:prstGeom prst="rect">
            <a:avLst/>
          </a:prstGeom>
          <a:noFill/>
          <a:ln w="9525">
            <a:noFill/>
          </a:ln>
        </p:spPr>
        <p:txBody>
          <a:bodyPr wrap="square">
            <a:spAutoFit/>
          </a:bodyPr>
          <a:lstStyle/>
          <a:p>
            <a:r>
              <a:rPr lang="en-US" altLang="zh-CN" b="1" dirty="0">
                <a:latin typeface="Times New Roman" pitchFamily="18" charset="0"/>
                <a:cs typeface="Times New Roman" pitchFamily="18" charset="0"/>
              </a:rPr>
              <a:t>2. </a:t>
            </a:r>
            <a:r>
              <a:rPr lang="en-US" altLang="zh-CN" b="1" dirty="0" smtClean="0">
                <a:latin typeface="Times New Roman" pitchFamily="18" charset="0"/>
                <a:cs typeface="Times New Roman" pitchFamily="18" charset="0"/>
              </a:rPr>
              <a:t>Technical Requirements : </a:t>
            </a:r>
            <a:r>
              <a:rPr lang="en-US" altLang="zh-CN" b="1" dirty="0">
                <a:latin typeface="Times New Roman" pitchFamily="18" charset="0"/>
                <a:cs typeface="Times New Roman" pitchFamily="18" charset="0"/>
              </a:rPr>
              <a:t>The great importance attached by Chinese government to agricultural technology brings the agricultural development opportunities, and the government-guided technology fund set up by government reaches 1.2 trillion </a:t>
            </a:r>
            <a:r>
              <a:rPr lang="en-US" altLang="zh-CN" b="1" dirty="0" err="1">
                <a:latin typeface="Times New Roman" pitchFamily="18" charset="0"/>
                <a:cs typeface="Times New Roman" pitchFamily="18" charset="0"/>
              </a:rPr>
              <a:t>yuan</a:t>
            </a:r>
            <a:r>
              <a:rPr lang="en-US" altLang="zh-CN" b="1" dirty="0">
                <a:latin typeface="Times New Roman" pitchFamily="18" charset="0"/>
                <a:cs typeface="Times New Roman" pitchFamily="18" charset="0"/>
              </a:rPr>
              <a:t>; </a:t>
            </a:r>
            <a:r>
              <a:rPr lang="en-US" altLang="zh-CN" b="1" dirty="0" smtClean="0">
                <a:latin typeface="Times New Roman" pitchFamily="18" charset="0"/>
                <a:cs typeface="Times New Roman" pitchFamily="18" charset="0"/>
              </a:rPr>
              <a:t>Low </a:t>
            </a:r>
            <a:r>
              <a:rPr lang="en-US" altLang="zh-CN" b="1" dirty="0">
                <a:latin typeface="Times New Roman" pitchFamily="18" charset="0"/>
                <a:cs typeface="Times New Roman" pitchFamily="18" charset="0"/>
              </a:rPr>
              <a:t>levels of agricultural technology brings the urgent demands for cooperation in many fields, including the demand of the first industry for science and technology, such as increase of production and modernized planting, and then the demand of the secondary industry and tertiary industry, especially the impending development demand of agricultural technology enterprises with technological content, and high and new technology enterprises involved in agriculture; At present stage, precision agriculture technology and equipment, food security problem and sustainable agriculture are much valued. At the same time, agricultural big data and the Internet of things technology, intelligent equipment and robot technology are blank to be filled; </a:t>
            </a:r>
          </a:p>
        </p:txBody>
      </p:sp>
      <p:sp>
        <p:nvSpPr>
          <p:cNvPr id="6"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3</a:t>
            </a:fld>
            <a:endParaRPr lang="zh-CN" altLang="en-US" sz="17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amond(in)">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78582" y="495935"/>
            <a:ext cx="9145016" cy="430887"/>
          </a:xfrm>
          <a:prstGeom prst="rect">
            <a:avLst/>
          </a:prstGeom>
          <a:noFill/>
        </p:spPr>
        <p:txBody>
          <a:bodyPr wrap="square" lIns="0" tIns="0" rIns="0" bIns="0" rtlCol="0">
            <a:spAutoFit/>
          </a:bodyPr>
          <a:lstStyle/>
          <a:p>
            <a:pPr algn="ctr"/>
            <a:r>
              <a:rPr lang="en-US" altLang="zh-CN" sz="2800" b="1" dirty="0" smtClean="0">
                <a:solidFill>
                  <a:srgbClr val="C00000"/>
                </a:solidFill>
                <a:latin typeface="微软雅黑" panose="020B0503020204020204" pitchFamily="34" charset="-122"/>
                <a:ea typeface="微软雅黑" panose="020B0503020204020204" pitchFamily="34" charset="-122"/>
              </a:rPr>
              <a:t>Huge Consumption Market of Chinese Agriculture</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pic>
        <p:nvPicPr>
          <p:cNvPr id="3" name="图片 2" descr="高博智融logo"/>
          <p:cNvPicPr>
            <a:picLocks noChangeAspect="1"/>
          </p:cNvPicPr>
          <p:nvPr/>
        </p:nvPicPr>
        <p:blipFill>
          <a:blip r:embed="rId3" cstate="print"/>
          <a:stretch>
            <a:fillRect/>
          </a:stretch>
        </p:blipFill>
        <p:spPr>
          <a:xfrm>
            <a:off x="9839622" y="255151"/>
            <a:ext cx="1838325" cy="762635"/>
          </a:xfrm>
          <a:prstGeom prst="rect">
            <a:avLst/>
          </a:prstGeom>
        </p:spPr>
      </p:pic>
      <p:sp>
        <p:nvSpPr>
          <p:cNvPr id="2" name="文本框 1"/>
          <p:cNvSpPr txBox="1"/>
          <p:nvPr/>
        </p:nvSpPr>
        <p:spPr>
          <a:xfrm>
            <a:off x="1087755" y="1701602"/>
            <a:ext cx="10332720" cy="2308324"/>
          </a:xfrm>
          <a:prstGeom prst="rect">
            <a:avLst/>
          </a:prstGeom>
          <a:noFill/>
          <a:ln w="9525">
            <a:noFill/>
          </a:ln>
        </p:spPr>
        <p:txBody>
          <a:bodyPr wrap="square">
            <a:spAutoFit/>
          </a:bodyPr>
          <a:lstStyle/>
          <a:p>
            <a:pPr marL="0" indent="0" algn="l"/>
            <a:r>
              <a:rPr lang="en-US" altLang="zh-CN" b="1" dirty="0" smtClean="0">
                <a:latin typeface="Times New Roman" pitchFamily="18" charset="0"/>
                <a:ea typeface="Calibri" panose="020F0502020204030204" pitchFamily="34" charset="0"/>
                <a:cs typeface="Times New Roman" pitchFamily="18" charset="0"/>
              </a:rPr>
              <a:t>3. Huge Market</a:t>
            </a:r>
            <a:r>
              <a:rPr lang="en-US" altLang="zh-CN" b="1" dirty="0">
                <a:latin typeface="Times New Roman" pitchFamily="18" charset="0"/>
                <a:ea typeface="Calibri" panose="020F0502020204030204" pitchFamily="34" charset="0"/>
                <a:cs typeface="Times New Roman" pitchFamily="18" charset="0"/>
              </a:rPr>
              <a:t>: China's huge market potential, updated consumption level, and the weakened quality competitiveness of China's domestic products due to a variety of problems have great demand for introduction of advanced technology, for example, due to China's food safety problems (milk powder, etc.), now many domestic people purchase foreign products by overseas online shopping, and if we introduce foreign production testing technology directly to the Chinese market, the demand must be huge. The further processing of agricultural products is also urgently needed in the Chinese market. Here we can introduce the situation of customers of our company, demands put forward, as well as the technical demands under planning. </a:t>
            </a:r>
          </a:p>
        </p:txBody>
      </p:sp>
      <p:sp>
        <p:nvSpPr>
          <p:cNvPr id="5" name="文本框 4"/>
          <p:cNvSpPr txBox="1"/>
          <p:nvPr/>
        </p:nvSpPr>
        <p:spPr>
          <a:xfrm>
            <a:off x="1087755" y="4581922"/>
            <a:ext cx="10284460" cy="1477328"/>
          </a:xfrm>
          <a:prstGeom prst="rect">
            <a:avLst/>
          </a:prstGeom>
          <a:noFill/>
          <a:ln w="9525">
            <a:noFill/>
          </a:ln>
        </p:spPr>
        <p:txBody>
          <a:bodyPr wrap="square">
            <a:spAutoFit/>
          </a:bodyPr>
          <a:lstStyle/>
          <a:p>
            <a:pPr marL="0" indent="0" algn="l"/>
            <a:r>
              <a:rPr lang="en-US" altLang="zh-CN" b="1" dirty="0">
                <a:latin typeface="Times New Roman" pitchFamily="18" charset="0"/>
                <a:ea typeface="Calibri" panose="020F0502020204030204" pitchFamily="34" charset="0"/>
                <a:cs typeface="Times New Roman" pitchFamily="18" charset="0"/>
              </a:rPr>
              <a:t>4. E-Commerce </a:t>
            </a:r>
            <a:r>
              <a:rPr lang="en-US" altLang="zh-CN" b="1" dirty="0" smtClean="0">
                <a:latin typeface="Times New Roman" pitchFamily="18" charset="0"/>
                <a:ea typeface="Calibri" panose="020F0502020204030204" pitchFamily="34" charset="0"/>
                <a:cs typeface="Times New Roman" pitchFamily="18" charset="0"/>
              </a:rPr>
              <a:t>Development</a:t>
            </a:r>
            <a:r>
              <a:rPr lang="en-US" altLang="zh-CN" b="1" dirty="0">
                <a:latin typeface="Times New Roman" pitchFamily="18" charset="0"/>
                <a:ea typeface="Calibri" panose="020F0502020204030204" pitchFamily="34" charset="0"/>
                <a:cs typeface="Times New Roman" pitchFamily="18" charset="0"/>
              </a:rPr>
              <a:t>: At present, the cost to establish trade channels in China is quite low because </a:t>
            </a:r>
            <a:r>
              <a:rPr lang="en-US" altLang="zh-CN" b="1" dirty="0" smtClean="0">
                <a:latin typeface="Times New Roman" pitchFamily="18" charset="0"/>
                <a:ea typeface="Calibri" panose="020F0502020204030204" pitchFamily="34" charset="0"/>
                <a:cs typeface="Times New Roman" pitchFamily="18" charset="0"/>
              </a:rPr>
              <a:t>the </a:t>
            </a:r>
            <a:r>
              <a:rPr lang="en-US" altLang="zh-CN" b="1" dirty="0">
                <a:latin typeface="Times New Roman" pitchFamily="18" charset="0"/>
                <a:ea typeface="Calibri" panose="020F0502020204030204" pitchFamily="34" charset="0"/>
                <a:cs typeface="Times New Roman" pitchFamily="18" charset="0"/>
              </a:rPr>
              <a:t>E-Commerce and logistics industry are well developed. We can take the data of </a:t>
            </a:r>
            <a:r>
              <a:rPr lang="en-US" altLang="zh-CN" b="1" dirty="0" err="1">
                <a:latin typeface="Times New Roman" pitchFamily="18" charset="0"/>
                <a:ea typeface="Calibri" panose="020F0502020204030204" pitchFamily="34" charset="0"/>
                <a:cs typeface="Times New Roman" pitchFamily="18" charset="0"/>
              </a:rPr>
              <a:t>Taobao</a:t>
            </a:r>
            <a:r>
              <a:rPr lang="en-US" altLang="zh-CN" b="1" dirty="0">
                <a:latin typeface="Times New Roman" pitchFamily="18" charset="0"/>
                <a:ea typeface="Calibri" panose="020F0502020204030204" pitchFamily="34" charset="0"/>
                <a:cs typeface="Times New Roman" pitchFamily="18" charset="0"/>
              </a:rPr>
              <a:t> as an example (On November 11, 2016, the sales volume of one platform of </a:t>
            </a:r>
            <a:r>
              <a:rPr lang="en-US" altLang="zh-CN" b="1" dirty="0" err="1">
                <a:latin typeface="Times New Roman" pitchFamily="18" charset="0"/>
                <a:ea typeface="Calibri" panose="020F0502020204030204" pitchFamily="34" charset="0"/>
                <a:cs typeface="Times New Roman" pitchFamily="18" charset="0"/>
              </a:rPr>
              <a:t>Tmall</a:t>
            </a:r>
            <a:r>
              <a:rPr lang="en-US" altLang="zh-CN" b="1" dirty="0">
                <a:latin typeface="Times New Roman" pitchFamily="18" charset="0"/>
                <a:ea typeface="Calibri" panose="020F0502020204030204" pitchFamily="34" charset="0"/>
                <a:cs typeface="Times New Roman" pitchFamily="18" charset="0"/>
              </a:rPr>
              <a:t> is 120.7 billion). The companies don’t need to establish sales network in a large area of the land and have already good sales channels. </a:t>
            </a:r>
          </a:p>
        </p:txBody>
      </p:sp>
      <p:sp>
        <p:nvSpPr>
          <p:cNvPr id="6"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4</a:t>
            </a:fld>
            <a:endParaRPr lang="zh-CN" alt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4)">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90550" y="495935"/>
            <a:ext cx="9433048" cy="492443"/>
          </a:xfrm>
          <a:prstGeom prst="rect">
            <a:avLst/>
          </a:prstGeom>
          <a:noFill/>
        </p:spPr>
        <p:txBody>
          <a:bodyPr wrap="square" lIns="0" tIns="0" rIns="0" bIns="0" rtlCol="0">
            <a:spAutoFit/>
          </a:bodyPr>
          <a:lstStyle/>
          <a:p>
            <a:pPr algn="ctr"/>
            <a:r>
              <a:rPr lang="en-US" altLang="zh-CN" sz="3200" b="1" dirty="0" smtClean="0">
                <a:solidFill>
                  <a:srgbClr val="C00000"/>
                </a:solidFill>
                <a:latin typeface="微软雅黑" panose="020B0503020204020204" pitchFamily="34" charset="-122"/>
                <a:ea typeface="微软雅黑" panose="020B0503020204020204" pitchFamily="34" charset="-122"/>
              </a:rPr>
              <a:t>New Generation Innovation of Golden Decade</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pic>
        <p:nvPicPr>
          <p:cNvPr id="3" name="图片 2" descr="高博智融logo"/>
          <p:cNvPicPr>
            <a:picLocks noChangeAspect="1"/>
          </p:cNvPicPr>
          <p:nvPr/>
        </p:nvPicPr>
        <p:blipFill>
          <a:blip r:embed="rId2" cstate="print"/>
          <a:stretch>
            <a:fillRect/>
          </a:stretch>
        </p:blipFill>
        <p:spPr>
          <a:xfrm>
            <a:off x="9839622" y="255151"/>
            <a:ext cx="1838325" cy="762635"/>
          </a:xfrm>
          <a:prstGeom prst="rect">
            <a:avLst/>
          </a:prstGeom>
        </p:spPr>
      </p:pic>
      <p:sp>
        <p:nvSpPr>
          <p:cNvPr id="2" name="文本框 1"/>
          <p:cNvSpPr txBox="1"/>
          <p:nvPr/>
        </p:nvSpPr>
        <p:spPr>
          <a:xfrm>
            <a:off x="829945" y="1701602"/>
            <a:ext cx="10847070" cy="2031325"/>
          </a:xfrm>
          <a:prstGeom prst="rect">
            <a:avLst/>
          </a:prstGeom>
          <a:noFill/>
          <a:ln w="9525">
            <a:noFill/>
          </a:ln>
        </p:spPr>
        <p:txBody>
          <a:bodyPr wrap="square">
            <a:spAutoFit/>
          </a:bodyPr>
          <a:lstStyle/>
          <a:p>
            <a:pPr marL="0" indent="0" algn="l"/>
            <a:r>
              <a:rPr lang="en-US" altLang="zh-CN" b="1" dirty="0">
                <a:latin typeface="Times New Roman" pitchFamily="18" charset="0"/>
                <a:ea typeface="Calibri" panose="020F0502020204030204" pitchFamily="34" charset="0"/>
                <a:cs typeface="Times New Roman" pitchFamily="18" charset="0"/>
              </a:rPr>
              <a:t>5. New </a:t>
            </a:r>
            <a:r>
              <a:rPr lang="en-US" altLang="zh-CN" b="1" dirty="0" smtClean="0">
                <a:latin typeface="Times New Roman" pitchFamily="18" charset="0"/>
                <a:ea typeface="Calibri" panose="020F0502020204030204" pitchFamily="34" charset="0"/>
                <a:cs typeface="Times New Roman" pitchFamily="18" charset="0"/>
              </a:rPr>
              <a:t>Generation Innovation</a:t>
            </a:r>
            <a:r>
              <a:rPr lang="en-US" altLang="zh-CN" b="1" dirty="0">
                <a:latin typeface="Times New Roman" pitchFamily="18" charset="0"/>
                <a:ea typeface="Calibri" panose="020F0502020204030204" pitchFamily="34" charset="0"/>
                <a:cs typeface="Times New Roman" pitchFamily="18" charset="0"/>
              </a:rPr>
              <a:t>: The young people of new generation in China are willing to accept new things, the domestic situation for innovation and business start-up is good, and there are  broad technical demands; Since the “</a:t>
            </a:r>
            <a:r>
              <a:rPr lang="en-US" altLang="zh-CN" b="1" dirty="0" err="1">
                <a:latin typeface="Times New Roman" pitchFamily="18" charset="0"/>
                <a:ea typeface="Calibri" panose="020F0502020204030204" pitchFamily="34" charset="0"/>
                <a:cs typeface="Times New Roman" pitchFamily="18" charset="0"/>
              </a:rPr>
              <a:t>Shuangchuang</a:t>
            </a:r>
            <a:r>
              <a:rPr lang="en-US" altLang="zh-CN" b="1" dirty="0">
                <a:latin typeface="Times New Roman" pitchFamily="18" charset="0"/>
                <a:ea typeface="Calibri" panose="020F0502020204030204" pitchFamily="34" charset="0"/>
                <a:cs typeface="Times New Roman" pitchFamily="18" charset="0"/>
              </a:rPr>
              <a:t>” was put forward, the number of new users of market main body has increased by 14.798 million, with the registered capital of 30.6 trillion, of which more than 99% are the small micro enterprise; The number of space for entrepreneurship and innovation across the country is 15000, of which 1337 are at the national level. The majority of these small and micro-sized enterprises are willing to invest in the technical field and the space for collaboration is very large.</a:t>
            </a:r>
          </a:p>
        </p:txBody>
      </p:sp>
      <p:sp>
        <p:nvSpPr>
          <p:cNvPr id="5" name="文本框 4"/>
          <p:cNvSpPr txBox="1"/>
          <p:nvPr/>
        </p:nvSpPr>
        <p:spPr>
          <a:xfrm>
            <a:off x="831215" y="4221882"/>
            <a:ext cx="10749915" cy="1754326"/>
          </a:xfrm>
          <a:prstGeom prst="rect">
            <a:avLst/>
          </a:prstGeom>
          <a:noFill/>
          <a:ln w="9525">
            <a:noFill/>
          </a:ln>
        </p:spPr>
        <p:txBody>
          <a:bodyPr wrap="square">
            <a:spAutoFit/>
          </a:bodyPr>
          <a:lstStyle/>
          <a:p>
            <a:r>
              <a:rPr lang="en-US" altLang="zh-CN" b="1" dirty="0">
                <a:latin typeface="Times New Roman" pitchFamily="18" charset="0"/>
                <a:ea typeface="Calibri" panose="020F0502020204030204" pitchFamily="34" charset="0"/>
                <a:cs typeface="Times New Roman" pitchFamily="18" charset="0"/>
              </a:rPr>
              <a:t>6. Golden </a:t>
            </a:r>
            <a:r>
              <a:rPr lang="en-US" altLang="zh-CN" b="1" dirty="0" smtClean="0">
                <a:latin typeface="Times New Roman" pitchFamily="18" charset="0"/>
                <a:ea typeface="Calibri" panose="020F0502020204030204" pitchFamily="34" charset="0"/>
                <a:cs typeface="Times New Roman" pitchFamily="18" charset="0"/>
              </a:rPr>
              <a:t>Time</a:t>
            </a:r>
            <a:r>
              <a:rPr lang="en-US" altLang="zh-CN" b="1" dirty="0">
                <a:latin typeface="Times New Roman" pitchFamily="18" charset="0"/>
                <a:ea typeface="Calibri" panose="020F0502020204030204" pitchFamily="34" charset="0"/>
                <a:cs typeface="Times New Roman" pitchFamily="18" charset="0"/>
              </a:rPr>
              <a:t>: The Chinese and </a:t>
            </a:r>
            <a:r>
              <a:rPr lang="en-US" altLang="zh-CN" b="1" dirty="0" smtClean="0">
                <a:latin typeface="Times New Roman" pitchFamily="18" charset="0"/>
                <a:ea typeface="Calibri" panose="020F0502020204030204" pitchFamily="34" charset="0"/>
                <a:cs typeface="Times New Roman" pitchFamily="18" charset="0"/>
              </a:rPr>
              <a:t>Belgian government </a:t>
            </a:r>
            <a:r>
              <a:rPr lang="en-US" altLang="zh-CN" b="1" dirty="0">
                <a:latin typeface="Times New Roman" pitchFamily="18" charset="0"/>
                <a:ea typeface="Calibri" panose="020F0502020204030204" pitchFamily="34" charset="0"/>
                <a:cs typeface="Times New Roman" pitchFamily="18" charset="0"/>
              </a:rPr>
              <a:t>attach great importance to the collaboration between China and </a:t>
            </a:r>
            <a:r>
              <a:rPr lang="en-US" altLang="zh-CN" b="1" dirty="0" smtClean="0">
                <a:latin typeface="Times New Roman" pitchFamily="18" charset="0"/>
                <a:ea typeface="Calibri" panose="020F0502020204030204" pitchFamily="34" charset="0"/>
                <a:cs typeface="Times New Roman" pitchFamily="18" charset="0"/>
              </a:rPr>
              <a:t>Belgium </a:t>
            </a:r>
            <a:r>
              <a:rPr lang="en-US" altLang="zh-CN" b="1" dirty="0">
                <a:latin typeface="Times New Roman" pitchFamily="18" charset="0"/>
                <a:ea typeface="Calibri" panose="020F0502020204030204" pitchFamily="34" charset="0"/>
                <a:cs typeface="Times New Roman" pitchFamily="18" charset="0"/>
              </a:rPr>
              <a:t>at present, and they are pushing forward the process, which is proved by the visit to the </a:t>
            </a:r>
            <a:r>
              <a:rPr lang="en-US" altLang="zh-CN" b="1" dirty="0" smtClean="0">
                <a:latin typeface="Times New Roman" pitchFamily="18" charset="0"/>
                <a:ea typeface="Calibri" panose="020F0502020204030204" pitchFamily="34" charset="0"/>
                <a:cs typeface="Times New Roman" pitchFamily="18" charset="0"/>
              </a:rPr>
              <a:t>Belgium. </a:t>
            </a:r>
            <a:r>
              <a:rPr lang="en-US" altLang="zh-CN" b="1" dirty="0">
                <a:latin typeface="Times New Roman" pitchFamily="18" charset="0"/>
                <a:ea typeface="Calibri" panose="020F0502020204030204" pitchFamily="34" charset="0"/>
                <a:cs typeface="Times New Roman" pitchFamily="18" charset="0"/>
              </a:rPr>
              <a:t>At this stage, it is the best time for China and </a:t>
            </a:r>
            <a:r>
              <a:rPr lang="en-US" altLang="zh-CN" b="1" dirty="0" smtClean="0">
                <a:latin typeface="Times New Roman" pitchFamily="18" charset="0"/>
                <a:ea typeface="Calibri" panose="020F0502020204030204" pitchFamily="34" charset="0"/>
                <a:cs typeface="Times New Roman" pitchFamily="18" charset="0"/>
              </a:rPr>
              <a:t>Belgium </a:t>
            </a:r>
            <a:r>
              <a:rPr lang="en-US" altLang="zh-CN" b="1" dirty="0">
                <a:latin typeface="Times New Roman" pitchFamily="18" charset="0"/>
                <a:ea typeface="Calibri" panose="020F0502020204030204" pitchFamily="34" charset="0"/>
                <a:cs typeface="Times New Roman" pitchFamily="18" charset="0"/>
              </a:rPr>
              <a:t>to develop collaboration of agricultural technology with the support of the government, for example, China Rural Technology Development Center of </a:t>
            </a:r>
            <a:r>
              <a:rPr lang="en-US" altLang="zh-CN" b="1" dirty="0" err="1">
                <a:latin typeface="Times New Roman" pitchFamily="18" charset="0"/>
                <a:ea typeface="Calibri" panose="020F0502020204030204" pitchFamily="34" charset="0"/>
                <a:cs typeface="Times New Roman" pitchFamily="18" charset="0"/>
              </a:rPr>
              <a:t>MoST</a:t>
            </a:r>
            <a:r>
              <a:rPr lang="en-US" altLang="zh-CN" b="1" dirty="0">
                <a:latin typeface="Times New Roman" pitchFamily="18" charset="0"/>
                <a:ea typeface="Calibri" panose="020F0502020204030204" pitchFamily="34" charset="0"/>
                <a:cs typeface="Times New Roman" pitchFamily="18" charset="0"/>
              </a:rPr>
              <a:t>. We hope to carry out the work with the help of the favorable conditions. Ultimately achieve " Creating More Golden Results in the Golden Decade”. </a:t>
            </a:r>
          </a:p>
        </p:txBody>
      </p:sp>
      <p:sp>
        <p:nvSpPr>
          <p:cNvPr id="6"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5</a:t>
            </a:fld>
            <a:endParaRPr lang="zh-CN" alt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2"/>
          <p:cNvSpPr txBox="1"/>
          <p:nvPr/>
        </p:nvSpPr>
        <p:spPr>
          <a:xfrm>
            <a:off x="2145733" y="1711404"/>
            <a:ext cx="1494971" cy="2215991"/>
          </a:xfrm>
          <a:prstGeom prst="rect">
            <a:avLst/>
          </a:prstGeom>
          <a:noFill/>
          <a:ln>
            <a:noFill/>
          </a:ln>
        </p:spPr>
        <p:txBody>
          <a:bodyPr wrap="square" rtlCol="0">
            <a:spAutoFit/>
          </a:bodyPr>
          <a:lstStyle/>
          <a:p>
            <a:r>
              <a:rPr lang="en-US" altLang="zh-CN" sz="13800" b="1" dirty="0">
                <a:solidFill>
                  <a:srgbClr val="C00000"/>
                </a:solidFill>
                <a:latin typeface="微软雅黑" panose="020B0503020204020204" pitchFamily="34" charset="-122"/>
                <a:ea typeface="微软雅黑" panose="020B0503020204020204" pitchFamily="34" charset="-122"/>
              </a:rPr>
              <a:t>2</a:t>
            </a:r>
            <a:endParaRPr lang="zh-CN" altLang="en-US" sz="13800" b="1" dirty="0">
              <a:solidFill>
                <a:srgbClr val="C00000"/>
              </a:solidFill>
              <a:latin typeface="微软雅黑" panose="020B0503020204020204" pitchFamily="34" charset="-122"/>
              <a:ea typeface="微软雅黑" panose="020B0503020204020204" pitchFamily="34" charset="-122"/>
            </a:endParaRPr>
          </a:p>
        </p:txBody>
      </p:sp>
      <p:cxnSp>
        <p:nvCxnSpPr>
          <p:cNvPr id="64" name="直接连接符 1"/>
          <p:cNvCxnSpPr/>
          <p:nvPr/>
        </p:nvCxnSpPr>
        <p:spPr>
          <a:xfrm>
            <a:off x="0" y="3431384"/>
            <a:ext cx="232886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接连接符 2"/>
          <p:cNvCxnSpPr/>
          <p:nvPr/>
        </p:nvCxnSpPr>
        <p:spPr>
          <a:xfrm>
            <a:off x="2328863" y="3207544"/>
            <a:ext cx="0" cy="2381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任意多边形 3"/>
          <p:cNvSpPr/>
          <p:nvPr/>
        </p:nvSpPr>
        <p:spPr>
          <a:xfrm>
            <a:off x="2326482" y="2316448"/>
            <a:ext cx="597357" cy="903003"/>
          </a:xfrm>
          <a:custGeom>
            <a:avLst/>
            <a:gdLst>
              <a:gd name="connsiteX0" fmla="*/ 0 w 577357"/>
              <a:gd name="connsiteY0" fmla="*/ 902494 h 902494"/>
              <a:gd name="connsiteX1" fmla="*/ 559594 w 577357"/>
              <a:gd name="connsiteY1" fmla="*/ 347663 h 902494"/>
              <a:gd name="connsiteX2" fmla="*/ 383382 w 577357"/>
              <a:gd name="connsiteY2" fmla="*/ 0 h 902494"/>
              <a:gd name="connsiteX0-1" fmla="*/ 0 w 599439"/>
              <a:gd name="connsiteY0-2" fmla="*/ 902546 h 902546"/>
              <a:gd name="connsiteX1-3" fmla="*/ 559594 w 599439"/>
              <a:gd name="connsiteY1-4" fmla="*/ 347715 h 902546"/>
              <a:gd name="connsiteX2-5" fmla="*/ 383382 w 599439"/>
              <a:gd name="connsiteY2-6" fmla="*/ 52 h 902546"/>
              <a:gd name="connsiteX0-7" fmla="*/ 0 w 604706"/>
              <a:gd name="connsiteY0-8" fmla="*/ 902546 h 902546"/>
              <a:gd name="connsiteX1-9" fmla="*/ 559594 w 604706"/>
              <a:gd name="connsiteY1-10" fmla="*/ 347715 h 902546"/>
              <a:gd name="connsiteX2-11" fmla="*/ 383382 w 604706"/>
              <a:gd name="connsiteY2-12" fmla="*/ 52 h 902546"/>
              <a:gd name="connsiteX0-13" fmla="*/ 0 w 614196"/>
              <a:gd name="connsiteY0-14" fmla="*/ 902546 h 902546"/>
              <a:gd name="connsiteX1-15" fmla="*/ 559594 w 614196"/>
              <a:gd name="connsiteY1-16" fmla="*/ 347715 h 902546"/>
              <a:gd name="connsiteX2-17" fmla="*/ 383382 w 614196"/>
              <a:gd name="connsiteY2-18" fmla="*/ 52 h 902546"/>
              <a:gd name="connsiteX0-19" fmla="*/ 0 w 618417"/>
              <a:gd name="connsiteY0-20" fmla="*/ 902544 h 902544"/>
              <a:gd name="connsiteX1-21" fmla="*/ 559594 w 618417"/>
              <a:gd name="connsiteY1-22" fmla="*/ 347713 h 902544"/>
              <a:gd name="connsiteX2-23" fmla="*/ 383382 w 618417"/>
              <a:gd name="connsiteY2-24" fmla="*/ 50 h 902544"/>
              <a:gd name="connsiteX0-25" fmla="*/ 0 w 603653"/>
              <a:gd name="connsiteY0-26" fmla="*/ 902543 h 902543"/>
              <a:gd name="connsiteX1-27" fmla="*/ 559594 w 603653"/>
              <a:gd name="connsiteY1-28" fmla="*/ 347712 h 902543"/>
              <a:gd name="connsiteX2-29" fmla="*/ 383382 w 603653"/>
              <a:gd name="connsiteY2-30" fmla="*/ 49 h 902543"/>
              <a:gd name="connsiteX0-31" fmla="*/ 0 w 607869"/>
              <a:gd name="connsiteY0-32" fmla="*/ 902542 h 902542"/>
              <a:gd name="connsiteX1-33" fmla="*/ 559594 w 607869"/>
              <a:gd name="connsiteY1-34" fmla="*/ 347711 h 902542"/>
              <a:gd name="connsiteX2-35" fmla="*/ 383382 w 607869"/>
              <a:gd name="connsiteY2-36" fmla="*/ 48 h 902542"/>
              <a:gd name="connsiteX0-37" fmla="*/ 0 w 603922"/>
              <a:gd name="connsiteY0-38" fmla="*/ 902501 h 902501"/>
              <a:gd name="connsiteX1-39" fmla="*/ 559594 w 603922"/>
              <a:gd name="connsiteY1-40" fmla="*/ 347670 h 902501"/>
              <a:gd name="connsiteX2-41" fmla="*/ 383382 w 603922"/>
              <a:gd name="connsiteY2-42" fmla="*/ 7 h 902501"/>
              <a:gd name="connsiteX0-43" fmla="*/ 0 w 603922"/>
              <a:gd name="connsiteY0-44" fmla="*/ 902501 h 902501"/>
              <a:gd name="connsiteX1-45" fmla="*/ 559594 w 603922"/>
              <a:gd name="connsiteY1-46" fmla="*/ 347670 h 902501"/>
              <a:gd name="connsiteX2-47" fmla="*/ 383382 w 603922"/>
              <a:gd name="connsiteY2-48" fmla="*/ 7 h 902501"/>
              <a:gd name="connsiteX0-49" fmla="*/ 0 w 602180"/>
              <a:gd name="connsiteY0-50" fmla="*/ 902501 h 902501"/>
              <a:gd name="connsiteX1-51" fmla="*/ 557213 w 602180"/>
              <a:gd name="connsiteY1-52" fmla="*/ 345289 h 902501"/>
              <a:gd name="connsiteX2-53" fmla="*/ 383382 w 602180"/>
              <a:gd name="connsiteY2-54" fmla="*/ 7 h 902501"/>
              <a:gd name="connsiteX0-55" fmla="*/ 0 w 603237"/>
              <a:gd name="connsiteY0-56" fmla="*/ 902501 h 902501"/>
              <a:gd name="connsiteX1-57" fmla="*/ 557213 w 603237"/>
              <a:gd name="connsiteY1-58" fmla="*/ 345289 h 902501"/>
              <a:gd name="connsiteX2-59" fmla="*/ 383382 w 603237"/>
              <a:gd name="connsiteY2-60" fmla="*/ 7 h 902501"/>
              <a:gd name="connsiteX0-61" fmla="*/ 0 w 604296"/>
              <a:gd name="connsiteY0-62" fmla="*/ 902501 h 902501"/>
              <a:gd name="connsiteX1-63" fmla="*/ 557213 w 604296"/>
              <a:gd name="connsiteY1-64" fmla="*/ 345289 h 902501"/>
              <a:gd name="connsiteX2-65" fmla="*/ 383382 w 604296"/>
              <a:gd name="connsiteY2-66" fmla="*/ 7 h 902501"/>
              <a:gd name="connsiteX0-67" fmla="*/ 0 w 604296"/>
              <a:gd name="connsiteY0-68" fmla="*/ 902501 h 902501"/>
              <a:gd name="connsiteX1-69" fmla="*/ 557213 w 604296"/>
              <a:gd name="connsiteY1-70" fmla="*/ 345289 h 902501"/>
              <a:gd name="connsiteX2-71" fmla="*/ 383382 w 604296"/>
              <a:gd name="connsiteY2-72" fmla="*/ 7 h 902501"/>
              <a:gd name="connsiteX0-73" fmla="*/ 0 w 601117"/>
              <a:gd name="connsiteY0-74" fmla="*/ 902501 h 902501"/>
              <a:gd name="connsiteX1-75" fmla="*/ 557213 w 601117"/>
              <a:gd name="connsiteY1-76" fmla="*/ 345289 h 902501"/>
              <a:gd name="connsiteX2-77" fmla="*/ 383382 w 601117"/>
              <a:gd name="connsiteY2-78" fmla="*/ 7 h 902501"/>
              <a:gd name="connsiteX0-79" fmla="*/ 0 w 605406"/>
              <a:gd name="connsiteY0-80" fmla="*/ 903041 h 903041"/>
              <a:gd name="connsiteX1-81" fmla="*/ 557213 w 605406"/>
              <a:gd name="connsiteY1-82" fmla="*/ 345829 h 903041"/>
              <a:gd name="connsiteX2-83" fmla="*/ 383382 w 605406"/>
              <a:gd name="connsiteY2-84" fmla="*/ 547 h 903041"/>
              <a:gd name="connsiteX0-85" fmla="*/ 0 w 603693"/>
              <a:gd name="connsiteY0-86" fmla="*/ 903041 h 903041"/>
              <a:gd name="connsiteX1-87" fmla="*/ 554832 w 603693"/>
              <a:gd name="connsiteY1-88" fmla="*/ 345829 h 903041"/>
              <a:gd name="connsiteX2-89" fmla="*/ 383382 w 603693"/>
              <a:gd name="connsiteY2-90" fmla="*/ 547 h 903041"/>
              <a:gd name="connsiteX0-91" fmla="*/ 0 w 597357"/>
              <a:gd name="connsiteY0-92" fmla="*/ 903003 h 903003"/>
              <a:gd name="connsiteX1-93" fmla="*/ 554832 w 597357"/>
              <a:gd name="connsiteY1-94" fmla="*/ 345791 h 903003"/>
              <a:gd name="connsiteX2-95" fmla="*/ 383382 w 597357"/>
              <a:gd name="connsiteY2-96" fmla="*/ 509 h 903003"/>
            </a:gdLst>
            <a:ahLst/>
            <a:cxnLst>
              <a:cxn ang="0">
                <a:pos x="connsiteX0-1" y="connsiteY0-2"/>
              </a:cxn>
              <a:cxn ang="0">
                <a:pos x="connsiteX1-3" y="connsiteY1-4"/>
              </a:cxn>
              <a:cxn ang="0">
                <a:pos x="connsiteX2-5" y="connsiteY2-6"/>
              </a:cxn>
            </a:cxnLst>
            <a:rect l="l" t="t" r="r" b="b"/>
            <a:pathLst>
              <a:path w="597357" h="903003">
                <a:moveTo>
                  <a:pt x="0" y="903003"/>
                </a:moveTo>
                <a:cubicBezTo>
                  <a:pt x="262135" y="674602"/>
                  <a:pt x="481409" y="453345"/>
                  <a:pt x="554832" y="345791"/>
                </a:cubicBezTo>
                <a:cubicBezTo>
                  <a:pt x="628255" y="238237"/>
                  <a:pt x="627260" y="-12786"/>
                  <a:pt x="383382" y="509"/>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p:sp>
        <p:nvSpPr>
          <p:cNvPr id="67" name="任意多边形 4"/>
          <p:cNvSpPr/>
          <p:nvPr/>
        </p:nvSpPr>
        <p:spPr>
          <a:xfrm>
            <a:off x="2393157" y="2316956"/>
            <a:ext cx="319088" cy="135732"/>
          </a:xfrm>
          <a:custGeom>
            <a:avLst/>
            <a:gdLst>
              <a:gd name="connsiteX0" fmla="*/ 309563 w 309563"/>
              <a:gd name="connsiteY0" fmla="*/ 0 h 140494"/>
              <a:gd name="connsiteX1" fmla="*/ 140494 w 309563"/>
              <a:gd name="connsiteY1" fmla="*/ 40481 h 140494"/>
              <a:gd name="connsiteX2" fmla="*/ 0 w 309563"/>
              <a:gd name="connsiteY2" fmla="*/ 140494 h 140494"/>
              <a:gd name="connsiteX0-1" fmla="*/ 319088 w 319088"/>
              <a:gd name="connsiteY0-2" fmla="*/ 0 h 135732"/>
              <a:gd name="connsiteX1-3" fmla="*/ 140494 w 319088"/>
              <a:gd name="connsiteY1-4" fmla="*/ 35719 h 135732"/>
              <a:gd name="connsiteX2-5" fmla="*/ 0 w 319088"/>
              <a:gd name="connsiteY2-6" fmla="*/ 135732 h 135732"/>
              <a:gd name="connsiteX0-7" fmla="*/ 319088 w 319088"/>
              <a:gd name="connsiteY0-8" fmla="*/ 0 h 135732"/>
              <a:gd name="connsiteX1-9" fmla="*/ 140494 w 319088"/>
              <a:gd name="connsiteY1-10" fmla="*/ 42863 h 135732"/>
              <a:gd name="connsiteX2-11" fmla="*/ 0 w 319088"/>
              <a:gd name="connsiteY2-12" fmla="*/ 135732 h 135732"/>
              <a:gd name="connsiteX0-13" fmla="*/ 319088 w 319088"/>
              <a:gd name="connsiteY0-14" fmla="*/ 0 h 135732"/>
              <a:gd name="connsiteX1-15" fmla="*/ 140494 w 319088"/>
              <a:gd name="connsiteY1-16" fmla="*/ 42863 h 135732"/>
              <a:gd name="connsiteX2-17" fmla="*/ 0 w 319088"/>
              <a:gd name="connsiteY2-18" fmla="*/ 135732 h 135732"/>
              <a:gd name="connsiteX0-19" fmla="*/ 319088 w 319088"/>
              <a:gd name="connsiteY0-20" fmla="*/ 0 h 135732"/>
              <a:gd name="connsiteX1-21" fmla="*/ 140494 w 319088"/>
              <a:gd name="connsiteY1-22" fmla="*/ 42863 h 135732"/>
              <a:gd name="connsiteX2-23" fmla="*/ 0 w 319088"/>
              <a:gd name="connsiteY2-24" fmla="*/ 135732 h 135732"/>
              <a:gd name="connsiteX0-25" fmla="*/ 319088 w 319088"/>
              <a:gd name="connsiteY0-26" fmla="*/ 0 h 135732"/>
              <a:gd name="connsiteX1-27" fmla="*/ 140494 w 319088"/>
              <a:gd name="connsiteY1-28" fmla="*/ 42863 h 135732"/>
              <a:gd name="connsiteX2-29" fmla="*/ 0 w 319088"/>
              <a:gd name="connsiteY2-30" fmla="*/ 135732 h 135732"/>
              <a:gd name="connsiteX0-31" fmla="*/ 319088 w 319088"/>
              <a:gd name="connsiteY0-32" fmla="*/ 0 h 135732"/>
              <a:gd name="connsiteX1-33" fmla="*/ 140494 w 319088"/>
              <a:gd name="connsiteY1-34" fmla="*/ 42863 h 135732"/>
              <a:gd name="connsiteX2-35" fmla="*/ 0 w 319088"/>
              <a:gd name="connsiteY2-36" fmla="*/ 135732 h 135732"/>
              <a:gd name="connsiteX0-37" fmla="*/ 319088 w 319088"/>
              <a:gd name="connsiteY0-38" fmla="*/ 0 h 135732"/>
              <a:gd name="connsiteX1-39" fmla="*/ 140494 w 319088"/>
              <a:gd name="connsiteY1-40" fmla="*/ 38100 h 135732"/>
              <a:gd name="connsiteX2-41" fmla="*/ 0 w 319088"/>
              <a:gd name="connsiteY2-42" fmla="*/ 135732 h 135732"/>
              <a:gd name="connsiteX0-43" fmla="*/ 319088 w 319088"/>
              <a:gd name="connsiteY0-44" fmla="*/ 0 h 135732"/>
              <a:gd name="connsiteX1-45" fmla="*/ 140494 w 319088"/>
              <a:gd name="connsiteY1-46" fmla="*/ 38100 h 135732"/>
              <a:gd name="connsiteX2-47" fmla="*/ 0 w 319088"/>
              <a:gd name="connsiteY2-48" fmla="*/ 135732 h 135732"/>
              <a:gd name="connsiteX0-49" fmla="*/ 319088 w 319088"/>
              <a:gd name="connsiteY0-50" fmla="*/ 0 h 135732"/>
              <a:gd name="connsiteX1-51" fmla="*/ 140494 w 319088"/>
              <a:gd name="connsiteY1-52" fmla="*/ 42863 h 135732"/>
              <a:gd name="connsiteX2-53" fmla="*/ 0 w 319088"/>
              <a:gd name="connsiteY2-54" fmla="*/ 135732 h 135732"/>
              <a:gd name="connsiteX0-55" fmla="*/ 319088 w 319088"/>
              <a:gd name="connsiteY0-56" fmla="*/ 0 h 135732"/>
              <a:gd name="connsiteX1-57" fmla="*/ 140494 w 319088"/>
              <a:gd name="connsiteY1-58" fmla="*/ 40482 h 135732"/>
              <a:gd name="connsiteX2-59" fmla="*/ 0 w 319088"/>
              <a:gd name="connsiteY2-60" fmla="*/ 135732 h 135732"/>
              <a:gd name="connsiteX0-61" fmla="*/ 319088 w 319088"/>
              <a:gd name="connsiteY0-62" fmla="*/ 0 h 135732"/>
              <a:gd name="connsiteX1-63" fmla="*/ 140494 w 319088"/>
              <a:gd name="connsiteY1-64" fmla="*/ 40482 h 135732"/>
              <a:gd name="connsiteX2-65" fmla="*/ 0 w 319088"/>
              <a:gd name="connsiteY2-66" fmla="*/ 135732 h 135732"/>
              <a:gd name="connsiteX0-67" fmla="*/ 319088 w 319088"/>
              <a:gd name="connsiteY0-68" fmla="*/ 0 h 135732"/>
              <a:gd name="connsiteX1-69" fmla="*/ 140494 w 319088"/>
              <a:gd name="connsiteY1-70" fmla="*/ 40482 h 135732"/>
              <a:gd name="connsiteX2-71" fmla="*/ 0 w 319088"/>
              <a:gd name="connsiteY2-72" fmla="*/ 135732 h 135732"/>
              <a:gd name="connsiteX0-73" fmla="*/ 319088 w 319088"/>
              <a:gd name="connsiteY0-74" fmla="*/ 0 h 135732"/>
              <a:gd name="connsiteX1-75" fmla="*/ 0 w 319088"/>
              <a:gd name="connsiteY1-76" fmla="*/ 135732 h 135732"/>
              <a:gd name="connsiteX0-77" fmla="*/ 319088 w 319088"/>
              <a:gd name="connsiteY0-78" fmla="*/ 0 h 135732"/>
              <a:gd name="connsiteX1-79" fmla="*/ 0 w 319088"/>
              <a:gd name="connsiteY1-80" fmla="*/ 135732 h 135732"/>
              <a:gd name="connsiteX0-81" fmla="*/ 319088 w 319088"/>
              <a:gd name="connsiteY0-82" fmla="*/ 0 h 135732"/>
              <a:gd name="connsiteX1-83" fmla="*/ 0 w 319088"/>
              <a:gd name="connsiteY1-84" fmla="*/ 135732 h 135732"/>
              <a:gd name="connsiteX0-85" fmla="*/ 319088 w 319088"/>
              <a:gd name="connsiteY0-86" fmla="*/ 0 h 135732"/>
              <a:gd name="connsiteX1-87" fmla="*/ 0 w 319088"/>
              <a:gd name="connsiteY1-88" fmla="*/ 135732 h 135732"/>
              <a:gd name="connsiteX0-89" fmla="*/ 319088 w 319088"/>
              <a:gd name="connsiteY0-90" fmla="*/ 0 h 135732"/>
              <a:gd name="connsiteX1-91" fmla="*/ 0 w 319088"/>
              <a:gd name="connsiteY1-92" fmla="*/ 135732 h 135732"/>
              <a:gd name="connsiteX0-93" fmla="*/ 319088 w 319088"/>
              <a:gd name="connsiteY0-94" fmla="*/ 0 h 135732"/>
              <a:gd name="connsiteX1-95" fmla="*/ 0 w 319088"/>
              <a:gd name="connsiteY1-96" fmla="*/ 135732 h 135732"/>
              <a:gd name="connsiteX0-97" fmla="*/ 319088 w 319088"/>
              <a:gd name="connsiteY0-98" fmla="*/ 0 h 135732"/>
              <a:gd name="connsiteX1-99" fmla="*/ 0 w 319088"/>
              <a:gd name="connsiteY1-100" fmla="*/ 135732 h 135732"/>
            </a:gdLst>
            <a:ahLst/>
            <a:cxnLst>
              <a:cxn ang="0">
                <a:pos x="connsiteX0-1" y="connsiteY0-2"/>
              </a:cxn>
              <a:cxn ang="0">
                <a:pos x="connsiteX1-3" y="connsiteY1-4"/>
              </a:cxn>
            </a:cxnLst>
            <a:rect l="l" t="t" r="r" b="b"/>
            <a:pathLst>
              <a:path w="319088" h="135732">
                <a:moveTo>
                  <a:pt x="319088" y="0"/>
                </a:moveTo>
                <a:cubicBezTo>
                  <a:pt x="162719" y="2381"/>
                  <a:pt x="73026" y="73820"/>
                  <a:pt x="0" y="135732"/>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p:cxnSp>
        <p:nvCxnSpPr>
          <p:cNvPr id="68" name="直接连接符 5"/>
          <p:cNvCxnSpPr/>
          <p:nvPr/>
        </p:nvCxnSpPr>
        <p:spPr>
          <a:xfrm>
            <a:off x="2397919" y="2203787"/>
            <a:ext cx="0" cy="2381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任意多边形 6"/>
          <p:cNvSpPr/>
          <p:nvPr/>
        </p:nvSpPr>
        <p:spPr>
          <a:xfrm>
            <a:off x="2395537" y="2096026"/>
            <a:ext cx="814387" cy="366186"/>
          </a:xfrm>
          <a:custGeom>
            <a:avLst/>
            <a:gdLst>
              <a:gd name="connsiteX0" fmla="*/ 0 w 809625"/>
              <a:gd name="connsiteY0" fmla="*/ 101453 h 353866"/>
              <a:gd name="connsiteX1" fmla="*/ 554831 w 809625"/>
              <a:gd name="connsiteY1" fmla="*/ 13347 h 353866"/>
              <a:gd name="connsiteX2" fmla="*/ 809625 w 809625"/>
              <a:gd name="connsiteY2" fmla="*/ 353866 h 353866"/>
              <a:gd name="connsiteX0-1" fmla="*/ 0 w 809625"/>
              <a:gd name="connsiteY0-2" fmla="*/ 101453 h 353866"/>
              <a:gd name="connsiteX1-3" fmla="*/ 554831 w 809625"/>
              <a:gd name="connsiteY1-4" fmla="*/ 13347 h 353866"/>
              <a:gd name="connsiteX2-5" fmla="*/ 809625 w 809625"/>
              <a:gd name="connsiteY2-6" fmla="*/ 353866 h 353866"/>
              <a:gd name="connsiteX0-7" fmla="*/ 0 w 809625"/>
              <a:gd name="connsiteY0-8" fmla="*/ 108055 h 360468"/>
              <a:gd name="connsiteX1-9" fmla="*/ 554831 w 809625"/>
              <a:gd name="connsiteY1-10" fmla="*/ 19949 h 360468"/>
              <a:gd name="connsiteX2-11" fmla="*/ 809625 w 809625"/>
              <a:gd name="connsiteY2-12" fmla="*/ 360468 h 360468"/>
              <a:gd name="connsiteX0-13" fmla="*/ 0 w 809625"/>
              <a:gd name="connsiteY0-14" fmla="*/ 111151 h 363564"/>
              <a:gd name="connsiteX1-15" fmla="*/ 554831 w 809625"/>
              <a:gd name="connsiteY1-16" fmla="*/ 23045 h 363564"/>
              <a:gd name="connsiteX2-17" fmla="*/ 809625 w 809625"/>
              <a:gd name="connsiteY2-18" fmla="*/ 363564 h 363564"/>
              <a:gd name="connsiteX0-19" fmla="*/ 0 w 809625"/>
              <a:gd name="connsiteY0-20" fmla="*/ 111151 h 363564"/>
              <a:gd name="connsiteX1-21" fmla="*/ 554831 w 809625"/>
              <a:gd name="connsiteY1-22" fmla="*/ 23045 h 363564"/>
              <a:gd name="connsiteX2-23" fmla="*/ 809625 w 809625"/>
              <a:gd name="connsiteY2-24" fmla="*/ 363564 h 363564"/>
              <a:gd name="connsiteX0-25" fmla="*/ 0 w 809625"/>
              <a:gd name="connsiteY0-26" fmla="*/ 113266 h 365679"/>
              <a:gd name="connsiteX1-27" fmla="*/ 554831 w 809625"/>
              <a:gd name="connsiteY1-28" fmla="*/ 25160 h 365679"/>
              <a:gd name="connsiteX2-29" fmla="*/ 809625 w 809625"/>
              <a:gd name="connsiteY2-30" fmla="*/ 365679 h 365679"/>
              <a:gd name="connsiteX0-31" fmla="*/ 0 w 812006"/>
              <a:gd name="connsiteY0-32" fmla="*/ 115914 h 361183"/>
              <a:gd name="connsiteX1-33" fmla="*/ 557212 w 812006"/>
              <a:gd name="connsiteY1-34" fmla="*/ 20664 h 361183"/>
              <a:gd name="connsiteX2-35" fmla="*/ 812006 w 812006"/>
              <a:gd name="connsiteY2-36" fmla="*/ 361183 h 361183"/>
              <a:gd name="connsiteX0-37" fmla="*/ 0 w 814387"/>
              <a:gd name="connsiteY0-38" fmla="*/ 114303 h 361953"/>
              <a:gd name="connsiteX1-39" fmla="*/ 559593 w 814387"/>
              <a:gd name="connsiteY1-40" fmla="*/ 21434 h 361953"/>
              <a:gd name="connsiteX2-41" fmla="*/ 814387 w 814387"/>
              <a:gd name="connsiteY2-42" fmla="*/ 361953 h 361953"/>
              <a:gd name="connsiteX0-43" fmla="*/ 0 w 814387"/>
              <a:gd name="connsiteY0-44" fmla="*/ 118536 h 366186"/>
              <a:gd name="connsiteX1-45" fmla="*/ 559593 w 814387"/>
              <a:gd name="connsiteY1-46" fmla="*/ 25667 h 366186"/>
              <a:gd name="connsiteX2-47" fmla="*/ 814387 w 814387"/>
              <a:gd name="connsiteY2-48" fmla="*/ 366186 h 366186"/>
              <a:gd name="connsiteX0-49" fmla="*/ 0 w 814387"/>
              <a:gd name="connsiteY0-50" fmla="*/ 118536 h 366186"/>
              <a:gd name="connsiteX1-51" fmla="*/ 559593 w 814387"/>
              <a:gd name="connsiteY1-52" fmla="*/ 25667 h 366186"/>
              <a:gd name="connsiteX2-53" fmla="*/ 814387 w 814387"/>
              <a:gd name="connsiteY2-54" fmla="*/ 366186 h 366186"/>
            </a:gdLst>
            <a:ahLst/>
            <a:cxnLst>
              <a:cxn ang="0">
                <a:pos x="connsiteX0-1" y="connsiteY0-2"/>
              </a:cxn>
              <a:cxn ang="0">
                <a:pos x="connsiteX1-3" y="connsiteY1-4"/>
              </a:cxn>
              <a:cxn ang="0">
                <a:pos x="connsiteX2-5" y="connsiteY2-6"/>
              </a:cxn>
            </a:cxnLst>
            <a:rect l="l" t="t" r="r" b="b"/>
            <a:pathLst>
              <a:path w="814387" h="366186">
                <a:moveTo>
                  <a:pt x="0" y="118536"/>
                </a:moveTo>
                <a:cubicBezTo>
                  <a:pt x="148034" y="-3702"/>
                  <a:pt x="404812" y="-25133"/>
                  <a:pt x="559593" y="25667"/>
                </a:cubicBezTo>
                <a:cubicBezTo>
                  <a:pt x="714374" y="76467"/>
                  <a:pt x="804465" y="164574"/>
                  <a:pt x="814387" y="366186"/>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p:sp>
        <p:nvSpPr>
          <p:cNvPr id="70" name="任意多边形7"/>
          <p:cNvSpPr/>
          <p:nvPr/>
        </p:nvSpPr>
        <p:spPr>
          <a:xfrm>
            <a:off x="2640805" y="2457451"/>
            <a:ext cx="569117" cy="750094"/>
          </a:xfrm>
          <a:custGeom>
            <a:avLst/>
            <a:gdLst>
              <a:gd name="connsiteX0" fmla="*/ 554831 w 554831"/>
              <a:gd name="connsiteY0" fmla="*/ 0 h 750093"/>
              <a:gd name="connsiteX1" fmla="*/ 335756 w 554831"/>
              <a:gd name="connsiteY1" fmla="*/ 445293 h 750093"/>
              <a:gd name="connsiteX2" fmla="*/ 0 w 554831"/>
              <a:gd name="connsiteY2" fmla="*/ 750093 h 750093"/>
              <a:gd name="connsiteX0-1" fmla="*/ 554831 w 554831"/>
              <a:gd name="connsiteY0-2" fmla="*/ 0 h 750093"/>
              <a:gd name="connsiteX1-3" fmla="*/ 335756 w 554831"/>
              <a:gd name="connsiteY1-4" fmla="*/ 445293 h 750093"/>
              <a:gd name="connsiteX2-5" fmla="*/ 0 w 554831"/>
              <a:gd name="connsiteY2-6" fmla="*/ 750093 h 750093"/>
              <a:gd name="connsiteX0-7" fmla="*/ 554831 w 554831"/>
              <a:gd name="connsiteY0-8" fmla="*/ 0 h 750093"/>
              <a:gd name="connsiteX1-9" fmla="*/ 335756 w 554831"/>
              <a:gd name="connsiteY1-10" fmla="*/ 445293 h 750093"/>
              <a:gd name="connsiteX2-11" fmla="*/ 0 w 554831"/>
              <a:gd name="connsiteY2-12" fmla="*/ 750093 h 750093"/>
              <a:gd name="connsiteX0-13" fmla="*/ 554831 w 554831"/>
              <a:gd name="connsiteY0-14" fmla="*/ 0 h 750093"/>
              <a:gd name="connsiteX1-15" fmla="*/ 335756 w 554831"/>
              <a:gd name="connsiteY1-16" fmla="*/ 445293 h 750093"/>
              <a:gd name="connsiteX2-17" fmla="*/ 0 w 554831"/>
              <a:gd name="connsiteY2-18" fmla="*/ 750093 h 750093"/>
              <a:gd name="connsiteX0-19" fmla="*/ 554831 w 554831"/>
              <a:gd name="connsiteY0-20" fmla="*/ 0 h 750093"/>
              <a:gd name="connsiteX1-21" fmla="*/ 335756 w 554831"/>
              <a:gd name="connsiteY1-22" fmla="*/ 445293 h 750093"/>
              <a:gd name="connsiteX2-23" fmla="*/ 0 w 554831"/>
              <a:gd name="connsiteY2-24" fmla="*/ 750093 h 750093"/>
              <a:gd name="connsiteX0-25" fmla="*/ 554831 w 554831"/>
              <a:gd name="connsiteY0-26" fmla="*/ 0 h 750093"/>
              <a:gd name="connsiteX1-27" fmla="*/ 335756 w 554831"/>
              <a:gd name="connsiteY1-28" fmla="*/ 445293 h 750093"/>
              <a:gd name="connsiteX2-29" fmla="*/ 0 w 554831"/>
              <a:gd name="connsiteY2-30" fmla="*/ 750093 h 750093"/>
              <a:gd name="connsiteX0-31" fmla="*/ 554831 w 554831"/>
              <a:gd name="connsiteY0-32" fmla="*/ 0 h 750093"/>
              <a:gd name="connsiteX1-33" fmla="*/ 335756 w 554831"/>
              <a:gd name="connsiteY1-34" fmla="*/ 445293 h 750093"/>
              <a:gd name="connsiteX2-35" fmla="*/ 0 w 554831"/>
              <a:gd name="connsiteY2-36" fmla="*/ 750093 h 750093"/>
              <a:gd name="connsiteX0-37" fmla="*/ 559593 w 559593"/>
              <a:gd name="connsiteY0-38" fmla="*/ 0 h 750093"/>
              <a:gd name="connsiteX1-39" fmla="*/ 335756 w 559593"/>
              <a:gd name="connsiteY1-40" fmla="*/ 445293 h 750093"/>
              <a:gd name="connsiteX2-41" fmla="*/ 0 w 559593"/>
              <a:gd name="connsiteY2-42" fmla="*/ 750093 h 750093"/>
              <a:gd name="connsiteX0-43" fmla="*/ 561974 w 561974"/>
              <a:gd name="connsiteY0-44" fmla="*/ 0 h 750093"/>
              <a:gd name="connsiteX1-45" fmla="*/ 335756 w 561974"/>
              <a:gd name="connsiteY1-46" fmla="*/ 445293 h 750093"/>
              <a:gd name="connsiteX2-47" fmla="*/ 0 w 561974"/>
              <a:gd name="connsiteY2-48" fmla="*/ 750093 h 750093"/>
              <a:gd name="connsiteX0-49" fmla="*/ 566736 w 566736"/>
              <a:gd name="connsiteY0-50" fmla="*/ 0 h 747712"/>
              <a:gd name="connsiteX1-51" fmla="*/ 335756 w 566736"/>
              <a:gd name="connsiteY1-52" fmla="*/ 442912 h 747712"/>
              <a:gd name="connsiteX2-53" fmla="*/ 0 w 566736"/>
              <a:gd name="connsiteY2-54" fmla="*/ 747712 h 747712"/>
              <a:gd name="connsiteX0-55" fmla="*/ 561973 w 561973"/>
              <a:gd name="connsiteY0-56" fmla="*/ 0 h 747712"/>
              <a:gd name="connsiteX1-57" fmla="*/ 335756 w 561973"/>
              <a:gd name="connsiteY1-58" fmla="*/ 442912 h 747712"/>
              <a:gd name="connsiteX2-59" fmla="*/ 0 w 561973"/>
              <a:gd name="connsiteY2-60" fmla="*/ 747712 h 747712"/>
              <a:gd name="connsiteX0-61" fmla="*/ 564354 w 564354"/>
              <a:gd name="connsiteY0-62" fmla="*/ 0 h 747712"/>
              <a:gd name="connsiteX1-63" fmla="*/ 335756 w 564354"/>
              <a:gd name="connsiteY1-64" fmla="*/ 442912 h 747712"/>
              <a:gd name="connsiteX2-65" fmla="*/ 0 w 564354"/>
              <a:gd name="connsiteY2-66" fmla="*/ 747712 h 747712"/>
              <a:gd name="connsiteX0-67" fmla="*/ 564354 w 564354"/>
              <a:gd name="connsiteY0-68" fmla="*/ 0 h 747712"/>
              <a:gd name="connsiteX1-69" fmla="*/ 335756 w 564354"/>
              <a:gd name="connsiteY1-70" fmla="*/ 442912 h 747712"/>
              <a:gd name="connsiteX2-71" fmla="*/ 0 w 564354"/>
              <a:gd name="connsiteY2-72" fmla="*/ 747712 h 747712"/>
              <a:gd name="connsiteX0-73" fmla="*/ 564354 w 564354"/>
              <a:gd name="connsiteY0-74" fmla="*/ 0 h 747712"/>
              <a:gd name="connsiteX1-75" fmla="*/ 335756 w 564354"/>
              <a:gd name="connsiteY1-76" fmla="*/ 442912 h 747712"/>
              <a:gd name="connsiteX2-77" fmla="*/ 0 w 564354"/>
              <a:gd name="connsiteY2-78" fmla="*/ 747712 h 747712"/>
              <a:gd name="connsiteX0-79" fmla="*/ 569117 w 569117"/>
              <a:gd name="connsiteY0-80" fmla="*/ 0 h 747712"/>
              <a:gd name="connsiteX1-81" fmla="*/ 340519 w 569117"/>
              <a:gd name="connsiteY1-82" fmla="*/ 442912 h 747712"/>
              <a:gd name="connsiteX2-83" fmla="*/ 0 w 569117"/>
              <a:gd name="connsiteY2-84" fmla="*/ 747712 h 747712"/>
              <a:gd name="connsiteX0-85" fmla="*/ 569117 w 569117"/>
              <a:gd name="connsiteY0-86" fmla="*/ 0 h 747712"/>
              <a:gd name="connsiteX1-87" fmla="*/ 340519 w 569117"/>
              <a:gd name="connsiteY1-88" fmla="*/ 442912 h 747712"/>
              <a:gd name="connsiteX2-89" fmla="*/ 0 w 569117"/>
              <a:gd name="connsiteY2-90" fmla="*/ 747712 h 747712"/>
              <a:gd name="connsiteX0-91" fmla="*/ 569117 w 569117"/>
              <a:gd name="connsiteY0-92" fmla="*/ 0 h 747712"/>
              <a:gd name="connsiteX1-93" fmla="*/ 0 w 569117"/>
              <a:gd name="connsiteY1-94" fmla="*/ 747712 h 747712"/>
              <a:gd name="connsiteX0-95" fmla="*/ 569117 w 569117"/>
              <a:gd name="connsiteY0-96" fmla="*/ 0 h 747712"/>
              <a:gd name="connsiteX1-97" fmla="*/ 0 w 569117"/>
              <a:gd name="connsiteY1-98" fmla="*/ 747712 h 747712"/>
              <a:gd name="connsiteX0-99" fmla="*/ 569340 w 569340"/>
              <a:gd name="connsiteY0-100" fmla="*/ 0 h 747712"/>
              <a:gd name="connsiteX1-101" fmla="*/ 223 w 569340"/>
              <a:gd name="connsiteY1-102" fmla="*/ 747712 h 747712"/>
              <a:gd name="connsiteX0-103" fmla="*/ 569117 w 569117"/>
              <a:gd name="connsiteY0-104" fmla="*/ 0 h 747712"/>
              <a:gd name="connsiteX1-105" fmla="*/ 0 w 569117"/>
              <a:gd name="connsiteY1-106" fmla="*/ 747712 h 747712"/>
              <a:gd name="connsiteX0-107" fmla="*/ 569117 w 569117"/>
              <a:gd name="connsiteY0-108" fmla="*/ 0 h 747712"/>
              <a:gd name="connsiteX1-109" fmla="*/ 0 w 569117"/>
              <a:gd name="connsiteY1-110" fmla="*/ 747712 h 747712"/>
              <a:gd name="connsiteX0-111" fmla="*/ 569117 w 569117"/>
              <a:gd name="connsiteY0-112" fmla="*/ 0 h 747712"/>
              <a:gd name="connsiteX1-113" fmla="*/ 0 w 569117"/>
              <a:gd name="connsiteY1-114" fmla="*/ 747712 h 747712"/>
              <a:gd name="connsiteX0-115" fmla="*/ 571498 w 571498"/>
              <a:gd name="connsiteY0-116" fmla="*/ 0 h 745331"/>
              <a:gd name="connsiteX1-117" fmla="*/ 0 w 571498"/>
              <a:gd name="connsiteY1-118" fmla="*/ 745331 h 745331"/>
              <a:gd name="connsiteX0-119" fmla="*/ 571498 w 571498"/>
              <a:gd name="connsiteY0-120" fmla="*/ 0 h 745331"/>
              <a:gd name="connsiteX1-121" fmla="*/ 0 w 571498"/>
              <a:gd name="connsiteY1-122" fmla="*/ 745331 h 745331"/>
              <a:gd name="connsiteX0-123" fmla="*/ 607217 w 607217"/>
              <a:gd name="connsiteY0-124" fmla="*/ 0 h 745331"/>
              <a:gd name="connsiteX1-125" fmla="*/ 0 w 607217"/>
              <a:gd name="connsiteY1-126" fmla="*/ 745331 h 745331"/>
              <a:gd name="connsiteX0-127" fmla="*/ 642936 w 642936"/>
              <a:gd name="connsiteY0-128" fmla="*/ 0 h 676275"/>
              <a:gd name="connsiteX1-129" fmla="*/ 0 w 642936"/>
              <a:gd name="connsiteY1-130" fmla="*/ 676275 h 676275"/>
              <a:gd name="connsiteX0-131" fmla="*/ 602455 w 602455"/>
              <a:gd name="connsiteY0-132" fmla="*/ 0 h 728662"/>
              <a:gd name="connsiteX1-133" fmla="*/ 0 w 602455"/>
              <a:gd name="connsiteY1-134" fmla="*/ 728662 h 728662"/>
              <a:gd name="connsiteX0-135" fmla="*/ 569117 w 569117"/>
              <a:gd name="connsiteY0-136" fmla="*/ 0 h 745331"/>
              <a:gd name="connsiteX1-137" fmla="*/ 0 w 569117"/>
              <a:gd name="connsiteY1-138" fmla="*/ 745331 h 745331"/>
              <a:gd name="connsiteX0-139" fmla="*/ 569117 w 569117"/>
              <a:gd name="connsiteY0-140" fmla="*/ 0 h 745331"/>
              <a:gd name="connsiteX1-141" fmla="*/ 0 w 569117"/>
              <a:gd name="connsiteY1-142" fmla="*/ 745331 h 745331"/>
              <a:gd name="connsiteX0-143" fmla="*/ 569117 w 569117"/>
              <a:gd name="connsiteY0-144" fmla="*/ 0 h 745331"/>
              <a:gd name="connsiteX1-145" fmla="*/ 0 w 569117"/>
              <a:gd name="connsiteY1-146" fmla="*/ 745331 h 745331"/>
              <a:gd name="connsiteX0-147" fmla="*/ 569117 w 569117"/>
              <a:gd name="connsiteY0-148" fmla="*/ 0 h 745331"/>
              <a:gd name="connsiteX1-149" fmla="*/ 0 w 569117"/>
              <a:gd name="connsiteY1-150" fmla="*/ 745331 h 745331"/>
              <a:gd name="connsiteX0-151" fmla="*/ 569117 w 569117"/>
              <a:gd name="connsiteY0-152" fmla="*/ 0 h 745331"/>
              <a:gd name="connsiteX1-153" fmla="*/ 0 w 569117"/>
              <a:gd name="connsiteY1-154" fmla="*/ 745331 h 745331"/>
              <a:gd name="connsiteX0-155" fmla="*/ 569117 w 569117"/>
              <a:gd name="connsiteY0-156" fmla="*/ 0 h 745331"/>
              <a:gd name="connsiteX1-157" fmla="*/ 0 w 569117"/>
              <a:gd name="connsiteY1-158" fmla="*/ 745331 h 745331"/>
              <a:gd name="connsiteX0-159" fmla="*/ 569117 w 569117"/>
              <a:gd name="connsiteY0-160" fmla="*/ 0 h 745331"/>
              <a:gd name="connsiteX1-161" fmla="*/ 0 w 569117"/>
              <a:gd name="connsiteY1-162" fmla="*/ 745331 h 745331"/>
              <a:gd name="connsiteX0-163" fmla="*/ 569117 w 569117"/>
              <a:gd name="connsiteY0-164" fmla="*/ 0 h 745331"/>
              <a:gd name="connsiteX1-165" fmla="*/ 342901 w 569117"/>
              <a:gd name="connsiteY1-166" fmla="*/ 438149 h 745331"/>
              <a:gd name="connsiteX2-167" fmla="*/ 0 w 569117"/>
              <a:gd name="connsiteY2-168" fmla="*/ 745331 h 745331"/>
              <a:gd name="connsiteX0-169" fmla="*/ 569117 w 569117"/>
              <a:gd name="connsiteY0-170" fmla="*/ 0 h 745331"/>
              <a:gd name="connsiteX1-171" fmla="*/ 342901 w 569117"/>
              <a:gd name="connsiteY1-172" fmla="*/ 438149 h 745331"/>
              <a:gd name="connsiteX2-173" fmla="*/ 0 w 569117"/>
              <a:gd name="connsiteY2-174" fmla="*/ 745331 h 745331"/>
              <a:gd name="connsiteX0-175" fmla="*/ 569117 w 569117"/>
              <a:gd name="connsiteY0-176" fmla="*/ 0 h 745331"/>
              <a:gd name="connsiteX1-177" fmla="*/ 342901 w 569117"/>
              <a:gd name="connsiteY1-178" fmla="*/ 438149 h 745331"/>
              <a:gd name="connsiteX2-179" fmla="*/ 0 w 569117"/>
              <a:gd name="connsiteY2-180" fmla="*/ 745331 h 745331"/>
              <a:gd name="connsiteX0-181" fmla="*/ 569117 w 569117"/>
              <a:gd name="connsiteY0-182" fmla="*/ 0 h 745331"/>
              <a:gd name="connsiteX1-183" fmla="*/ 342901 w 569117"/>
              <a:gd name="connsiteY1-184" fmla="*/ 438149 h 745331"/>
              <a:gd name="connsiteX2-185" fmla="*/ 0 w 569117"/>
              <a:gd name="connsiteY2-186" fmla="*/ 745331 h 745331"/>
              <a:gd name="connsiteX0-187" fmla="*/ 569117 w 569117"/>
              <a:gd name="connsiteY0-188" fmla="*/ 0 h 745331"/>
              <a:gd name="connsiteX1-189" fmla="*/ 342901 w 569117"/>
              <a:gd name="connsiteY1-190" fmla="*/ 438149 h 745331"/>
              <a:gd name="connsiteX2-191" fmla="*/ 0 w 569117"/>
              <a:gd name="connsiteY2-192" fmla="*/ 745331 h 745331"/>
              <a:gd name="connsiteX0-193" fmla="*/ 569117 w 569117"/>
              <a:gd name="connsiteY0-194" fmla="*/ 0 h 745331"/>
              <a:gd name="connsiteX1-195" fmla="*/ 342901 w 569117"/>
              <a:gd name="connsiteY1-196" fmla="*/ 438149 h 745331"/>
              <a:gd name="connsiteX2-197" fmla="*/ 0 w 569117"/>
              <a:gd name="connsiteY2-198" fmla="*/ 745331 h 745331"/>
              <a:gd name="connsiteX0-199" fmla="*/ 569117 w 569117"/>
              <a:gd name="connsiteY0-200" fmla="*/ 0 h 745331"/>
              <a:gd name="connsiteX1-201" fmla="*/ 342901 w 569117"/>
              <a:gd name="connsiteY1-202" fmla="*/ 438149 h 745331"/>
              <a:gd name="connsiteX2-203" fmla="*/ 0 w 569117"/>
              <a:gd name="connsiteY2-204" fmla="*/ 745331 h 745331"/>
              <a:gd name="connsiteX0-205" fmla="*/ 569117 w 569117"/>
              <a:gd name="connsiteY0-206" fmla="*/ 0 h 750094"/>
              <a:gd name="connsiteX1-207" fmla="*/ 342901 w 569117"/>
              <a:gd name="connsiteY1-208" fmla="*/ 442912 h 750094"/>
              <a:gd name="connsiteX2-209" fmla="*/ 0 w 569117"/>
              <a:gd name="connsiteY2-210" fmla="*/ 750094 h 750094"/>
              <a:gd name="connsiteX0-211" fmla="*/ 569117 w 569117"/>
              <a:gd name="connsiteY0-212" fmla="*/ 0 h 750094"/>
              <a:gd name="connsiteX1-213" fmla="*/ 342901 w 569117"/>
              <a:gd name="connsiteY1-214" fmla="*/ 442912 h 750094"/>
              <a:gd name="connsiteX2-215" fmla="*/ 0 w 569117"/>
              <a:gd name="connsiteY2-216" fmla="*/ 750094 h 750094"/>
            </a:gdLst>
            <a:ahLst/>
            <a:cxnLst>
              <a:cxn ang="0">
                <a:pos x="connsiteX0-1" y="connsiteY0-2"/>
              </a:cxn>
              <a:cxn ang="0">
                <a:pos x="connsiteX1-3" y="connsiteY1-4"/>
              </a:cxn>
              <a:cxn ang="0">
                <a:pos x="connsiteX2-5" y="connsiteY2-6"/>
              </a:cxn>
            </a:cxnLst>
            <a:rect l="l" t="t" r="r" b="b"/>
            <a:pathLst>
              <a:path w="569117" h="750094">
                <a:moveTo>
                  <a:pt x="569117" y="0"/>
                </a:moveTo>
                <a:cubicBezTo>
                  <a:pt x="565150" y="217487"/>
                  <a:pt x="458787" y="315913"/>
                  <a:pt x="342901" y="442912"/>
                </a:cubicBezTo>
                <a:cubicBezTo>
                  <a:pt x="231773" y="556420"/>
                  <a:pt x="51594" y="712788"/>
                  <a:pt x="0" y="750094"/>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p:cxnSp>
        <p:nvCxnSpPr>
          <p:cNvPr id="71" name="直接连接符 8"/>
          <p:cNvCxnSpPr/>
          <p:nvPr/>
        </p:nvCxnSpPr>
        <p:spPr>
          <a:xfrm>
            <a:off x="2631281" y="3207545"/>
            <a:ext cx="56435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直接连接符 9"/>
          <p:cNvCxnSpPr/>
          <p:nvPr/>
        </p:nvCxnSpPr>
        <p:spPr>
          <a:xfrm>
            <a:off x="3181351" y="3200400"/>
            <a:ext cx="0" cy="2452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直接连接符 10"/>
          <p:cNvCxnSpPr/>
          <p:nvPr/>
        </p:nvCxnSpPr>
        <p:spPr>
          <a:xfrm>
            <a:off x="3181351" y="3431384"/>
            <a:ext cx="901064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点击文字添加标题"/>
          <p:cNvSpPr txBox="1"/>
          <p:nvPr/>
        </p:nvSpPr>
        <p:spPr>
          <a:xfrm>
            <a:off x="3543300" y="2133650"/>
            <a:ext cx="7952506" cy="1323439"/>
          </a:xfrm>
          <a:prstGeom prst="rect">
            <a:avLst/>
          </a:prstGeom>
          <a:noFill/>
          <a:ln>
            <a:noFill/>
          </a:ln>
        </p:spPr>
        <p:txBody>
          <a:bodyPr wrap="square" rtlCol="0">
            <a:spAutoFit/>
          </a:bodyPr>
          <a:lstStyle>
            <a:defPPr>
              <a:defRPr lang="zh-CN"/>
            </a:defPPr>
            <a:lvl1pPr algn="dist">
              <a:defRPr sz="7200" b="1">
                <a:gradFill>
                  <a:gsLst>
                    <a:gs pos="56000">
                      <a:srgbClr val="FEFC96"/>
                    </a:gs>
                    <a:gs pos="71000">
                      <a:srgbClr val="FAAF5B"/>
                    </a:gs>
                    <a:gs pos="100000">
                      <a:srgbClr val="88765E"/>
                    </a:gs>
                    <a:gs pos="20000">
                      <a:srgbClr val="758A80"/>
                    </a:gs>
                    <a:gs pos="0">
                      <a:srgbClr val="75FEFF"/>
                    </a:gs>
                    <a:gs pos="35000">
                      <a:srgbClr val="FDFFFD"/>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l"/>
            <a:r>
              <a:rPr lang="en-US" altLang="zh-CN" sz="4000" dirty="0" smtClean="0">
                <a:solidFill>
                  <a:srgbClr val="C00000"/>
                </a:solidFill>
                <a:effectLst/>
              </a:rPr>
              <a:t>Funding Support Led by Chinese Government</a:t>
            </a:r>
          </a:p>
        </p:txBody>
      </p:sp>
      <p:sp>
        <p:nvSpPr>
          <p:cNvPr id="75" name="椭圆 3"/>
          <p:cNvSpPr/>
          <p:nvPr/>
        </p:nvSpPr>
        <p:spPr>
          <a:xfrm>
            <a:off x="-532400" y="3158949"/>
            <a:ext cx="561224" cy="540103"/>
          </a:xfrm>
          <a:prstGeom prst="ellipse">
            <a:avLst/>
          </a:prstGeom>
          <a:gradFill>
            <a:gsLst>
              <a:gs pos="0">
                <a:srgbClr val="C00000"/>
              </a:gs>
              <a:gs pos="13000">
                <a:srgbClr val="C00000"/>
              </a:gs>
              <a:gs pos="29000">
                <a:srgbClr val="C00000"/>
              </a:gs>
              <a:gs pos="43000">
                <a:srgbClr val="C00000">
                  <a:alpha val="50000"/>
                </a:srgbClr>
              </a:gs>
              <a:gs pos="61000">
                <a:srgbClr val="C00000">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1"/>
          <p:cNvSpPr/>
          <p:nvPr/>
        </p:nvSpPr>
        <p:spPr>
          <a:xfrm>
            <a:off x="2664619" y="2688619"/>
            <a:ext cx="561224" cy="540103"/>
          </a:xfrm>
          <a:prstGeom prst="ellipse">
            <a:avLst/>
          </a:prstGeom>
          <a:gradFill>
            <a:gsLst>
              <a:gs pos="0">
                <a:srgbClr val="C00000"/>
              </a:gs>
              <a:gs pos="13000">
                <a:srgbClr val="C00000"/>
              </a:gs>
              <a:gs pos="29000">
                <a:srgbClr val="C00000"/>
              </a:gs>
              <a:gs pos="43000">
                <a:srgbClr val="C00000">
                  <a:alpha val="50000"/>
                </a:srgbClr>
              </a:gs>
              <a:gs pos="61000">
                <a:srgbClr val="C00000">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7" name="椭圆 2"/>
          <p:cNvSpPr/>
          <p:nvPr/>
        </p:nvSpPr>
        <p:spPr>
          <a:xfrm>
            <a:off x="8539326" y="3141762"/>
            <a:ext cx="561224" cy="540103"/>
          </a:xfrm>
          <a:prstGeom prst="ellipse">
            <a:avLst/>
          </a:prstGeom>
          <a:gradFill>
            <a:gsLst>
              <a:gs pos="0">
                <a:srgbClr val="C00000"/>
              </a:gs>
              <a:gs pos="13000">
                <a:srgbClr val="C00000"/>
              </a:gs>
              <a:gs pos="29000">
                <a:srgbClr val="C00000"/>
              </a:gs>
              <a:gs pos="43000">
                <a:srgbClr val="C00000">
                  <a:alpha val="50000"/>
                </a:srgbClr>
              </a:gs>
              <a:gs pos="61000">
                <a:srgbClr val="C00000">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8" name="Picture 2" descr="C:\Users\Administrator\Desktop\图片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8964" y="4144412"/>
            <a:ext cx="7673976" cy="4273550"/>
          </a:xfrm>
          <a:prstGeom prst="rect">
            <a:avLst/>
          </a:prstGeom>
          <a:noFill/>
          <a:extLst>
            <a:ext uri="{909E8E84-426E-40DD-AFC4-6F175D3DCCD1}">
              <a14:hiddenFill xmlns:a14="http://schemas.microsoft.com/office/drawing/2010/main" xmlns="">
                <a:solidFill>
                  <a:srgbClr val="FFFFFF"/>
                </a:solidFill>
              </a14:hiddenFill>
            </a:ext>
          </a:extLst>
        </p:spPr>
      </p:pic>
      <p:sp>
        <p:nvSpPr>
          <p:cNvPr id="109" name="矩形 108"/>
          <p:cNvSpPr/>
          <p:nvPr/>
        </p:nvSpPr>
        <p:spPr>
          <a:xfrm>
            <a:off x="3631179" y="3456539"/>
            <a:ext cx="5200331"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6</a:t>
            </a:fld>
            <a:endParaRPr lang="zh-CN" altLang="en-US" sz="1700" dirty="0"/>
          </a:p>
        </p:txBody>
      </p:sp>
    </p:spTree>
  </p:cSld>
  <p:clrMapOvr>
    <a:masterClrMapping/>
  </p:clrMapOvr>
  <mc:AlternateContent xmlns:mc="http://schemas.openxmlformats.org/markup-compatibility/2006">
    <mc:Choice xmlns:p14="http://schemas.microsoft.com/office/powerpoint/2010/main" xmlns="" Requires="p14">
      <p:transition spd="slow" p14:dur="160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6" presetClass="emph" presetSubtype="0" accel="50000" decel="50000" autoRev="1" fill="hold" grpId="1" nodeType="withEffect">
                                  <p:stCondLst>
                                    <p:cond delay="600"/>
                                  </p:stCondLst>
                                  <p:childTnLst>
                                    <p:animScale>
                                      <p:cBhvr>
                                        <p:cTn id="11" dur="200" fill="hold"/>
                                        <p:tgtEl>
                                          <p:spTgt spid="75"/>
                                        </p:tgtEl>
                                      </p:cBhvr>
                                      <p:by x="500000" y="500000"/>
                                    </p:animScale>
                                  </p:childTnLst>
                                </p:cTn>
                              </p:par>
                              <p:par>
                                <p:cTn id="12" presetID="17" presetClass="entr" presetSubtype="8" fill="hold" nodeType="withEffect">
                                  <p:stCondLst>
                                    <p:cond delay="100"/>
                                  </p:stCondLst>
                                  <p:childTnLst>
                                    <p:set>
                                      <p:cBhvr>
                                        <p:cTn id="13" dur="1" fill="hold">
                                          <p:stCondLst>
                                            <p:cond delay="0"/>
                                          </p:stCondLst>
                                        </p:cTn>
                                        <p:tgtEl>
                                          <p:spTgt spid="64"/>
                                        </p:tgtEl>
                                        <p:attrNameLst>
                                          <p:attrName>style.visibility</p:attrName>
                                        </p:attrNameLst>
                                      </p:cBhvr>
                                      <p:to>
                                        <p:strVal val="visible"/>
                                      </p:to>
                                    </p:set>
                                    <p:anim calcmode="lin" valueType="num">
                                      <p:cBhvr>
                                        <p:cTn id="14" dur="500" fill="hold"/>
                                        <p:tgtEl>
                                          <p:spTgt spid="64"/>
                                        </p:tgtEl>
                                        <p:attrNameLst>
                                          <p:attrName>ppt_x</p:attrName>
                                        </p:attrNameLst>
                                      </p:cBhvr>
                                      <p:tavLst>
                                        <p:tav tm="0">
                                          <p:val>
                                            <p:strVal val="#ppt_x-#ppt_w/2"/>
                                          </p:val>
                                        </p:tav>
                                        <p:tav tm="100000">
                                          <p:val>
                                            <p:strVal val="#ppt_x"/>
                                          </p:val>
                                        </p:tav>
                                      </p:tavLst>
                                    </p:anim>
                                    <p:anim calcmode="lin" valueType="num">
                                      <p:cBhvr>
                                        <p:cTn id="15" dur="500" fill="hold"/>
                                        <p:tgtEl>
                                          <p:spTgt spid="64"/>
                                        </p:tgtEl>
                                        <p:attrNameLst>
                                          <p:attrName>ppt_y</p:attrName>
                                        </p:attrNameLst>
                                      </p:cBhvr>
                                      <p:tavLst>
                                        <p:tav tm="0">
                                          <p:val>
                                            <p:strVal val="#ppt_y"/>
                                          </p:val>
                                        </p:tav>
                                        <p:tav tm="100000">
                                          <p:val>
                                            <p:strVal val="#ppt_y"/>
                                          </p:val>
                                        </p:tav>
                                      </p:tavLst>
                                    </p:anim>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strVal val="#ppt_h"/>
                                          </p:val>
                                        </p:tav>
                                        <p:tav tm="100000">
                                          <p:val>
                                            <p:strVal val="#ppt_h"/>
                                          </p:val>
                                        </p:tav>
                                      </p:tavLst>
                                    </p:anim>
                                  </p:childTnLst>
                                </p:cTn>
                              </p:par>
                              <p:par>
                                <p:cTn id="18" presetID="22" presetClass="exit" presetSubtype="8" fill="hold" nodeType="withEffect">
                                  <p:stCondLst>
                                    <p:cond delay="300"/>
                                  </p:stCondLst>
                                  <p:childTnLst>
                                    <p:animEffect transition="out" filter="wipe(left)">
                                      <p:cBhvr>
                                        <p:cTn id="19" dur="500"/>
                                        <p:tgtEl>
                                          <p:spTgt spid="64"/>
                                        </p:tgtEl>
                                      </p:cBhvr>
                                    </p:animEffect>
                                    <p:set>
                                      <p:cBhvr>
                                        <p:cTn id="20" dur="1" fill="hold">
                                          <p:stCondLst>
                                            <p:cond delay="499"/>
                                          </p:stCondLst>
                                        </p:cTn>
                                        <p:tgtEl>
                                          <p:spTgt spid="64"/>
                                        </p:tgtEl>
                                        <p:attrNameLst>
                                          <p:attrName>style.visibility</p:attrName>
                                        </p:attrNameLst>
                                      </p:cBhvr>
                                      <p:to>
                                        <p:strVal val="hidden"/>
                                      </p:to>
                                    </p:set>
                                  </p:childTnLst>
                                </p:cTn>
                              </p:par>
                              <p:par>
                                <p:cTn id="21" presetID="22" presetClass="entr" presetSubtype="4" fill="hold" nodeType="withEffect">
                                  <p:stCondLst>
                                    <p:cond delay="600"/>
                                  </p:stCondLst>
                                  <p:childTnLst>
                                    <p:set>
                                      <p:cBhvr>
                                        <p:cTn id="22" dur="1" fill="hold">
                                          <p:stCondLst>
                                            <p:cond delay="0"/>
                                          </p:stCondLst>
                                        </p:cTn>
                                        <p:tgtEl>
                                          <p:spTgt spid="65"/>
                                        </p:tgtEl>
                                        <p:attrNameLst>
                                          <p:attrName>style.visibility</p:attrName>
                                        </p:attrNameLst>
                                      </p:cBhvr>
                                      <p:to>
                                        <p:strVal val="visible"/>
                                      </p:to>
                                    </p:set>
                                    <p:animEffect transition="in" filter="wipe(down)">
                                      <p:cBhvr>
                                        <p:cTn id="23" dur="100"/>
                                        <p:tgtEl>
                                          <p:spTgt spid="65"/>
                                        </p:tgtEl>
                                      </p:cBhvr>
                                    </p:animEffect>
                                  </p:childTnLst>
                                </p:cTn>
                              </p:par>
                              <p:par>
                                <p:cTn id="24" presetID="22" presetClass="entr" presetSubtype="4" fill="hold" grpId="0" nodeType="withEffect">
                                  <p:stCondLst>
                                    <p:cond delay="70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200"/>
                                        <p:tgtEl>
                                          <p:spTgt spid="66"/>
                                        </p:tgtEl>
                                      </p:cBhvr>
                                    </p:animEffect>
                                  </p:childTnLst>
                                </p:cTn>
                              </p:par>
                              <p:par>
                                <p:cTn id="27" presetID="22" presetClass="entr" presetSubtype="2" fill="hold" grpId="0" nodeType="withEffect">
                                  <p:stCondLst>
                                    <p:cond delay="900"/>
                                  </p:stCondLst>
                                  <p:childTnLst>
                                    <p:set>
                                      <p:cBhvr>
                                        <p:cTn id="28" dur="1" fill="hold">
                                          <p:stCondLst>
                                            <p:cond delay="0"/>
                                          </p:stCondLst>
                                        </p:cTn>
                                        <p:tgtEl>
                                          <p:spTgt spid="67"/>
                                        </p:tgtEl>
                                        <p:attrNameLst>
                                          <p:attrName>style.visibility</p:attrName>
                                        </p:attrNameLst>
                                      </p:cBhvr>
                                      <p:to>
                                        <p:strVal val="visible"/>
                                      </p:to>
                                    </p:set>
                                    <p:animEffect transition="in" filter="wipe(right)">
                                      <p:cBhvr>
                                        <p:cTn id="29" dur="200"/>
                                        <p:tgtEl>
                                          <p:spTgt spid="67"/>
                                        </p:tgtEl>
                                      </p:cBhvr>
                                    </p:animEffect>
                                  </p:childTnLst>
                                </p:cTn>
                              </p:par>
                              <p:par>
                                <p:cTn id="30" presetID="22" presetClass="entr" presetSubtype="4" fill="hold" nodeType="withEffect">
                                  <p:stCondLst>
                                    <p:cond delay="1100"/>
                                  </p:stCondLst>
                                  <p:childTnLst>
                                    <p:set>
                                      <p:cBhvr>
                                        <p:cTn id="31" dur="1" fill="hold">
                                          <p:stCondLst>
                                            <p:cond delay="0"/>
                                          </p:stCondLst>
                                        </p:cTn>
                                        <p:tgtEl>
                                          <p:spTgt spid="68"/>
                                        </p:tgtEl>
                                        <p:attrNameLst>
                                          <p:attrName>style.visibility</p:attrName>
                                        </p:attrNameLst>
                                      </p:cBhvr>
                                      <p:to>
                                        <p:strVal val="visible"/>
                                      </p:to>
                                    </p:set>
                                    <p:animEffect transition="in" filter="wipe(down)">
                                      <p:cBhvr>
                                        <p:cTn id="32" dur="200"/>
                                        <p:tgtEl>
                                          <p:spTgt spid="68"/>
                                        </p:tgtEl>
                                      </p:cBhvr>
                                    </p:animEffect>
                                  </p:childTnLst>
                                </p:cTn>
                              </p:par>
                              <p:par>
                                <p:cTn id="33" presetID="22" presetClass="entr" presetSubtype="8" fill="hold" grpId="0" nodeType="withEffect">
                                  <p:stCondLst>
                                    <p:cond delay="130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200"/>
                                        <p:tgtEl>
                                          <p:spTgt spid="69"/>
                                        </p:tgtEl>
                                      </p:cBhvr>
                                    </p:animEffect>
                                  </p:childTnLst>
                                </p:cTn>
                              </p:par>
                              <p:par>
                                <p:cTn id="36" presetID="22" presetClass="entr" presetSubtype="1" fill="hold" grpId="0" nodeType="withEffect">
                                  <p:stCondLst>
                                    <p:cond delay="1500"/>
                                  </p:stCondLst>
                                  <p:childTnLst>
                                    <p:set>
                                      <p:cBhvr>
                                        <p:cTn id="37" dur="1" fill="hold">
                                          <p:stCondLst>
                                            <p:cond delay="0"/>
                                          </p:stCondLst>
                                        </p:cTn>
                                        <p:tgtEl>
                                          <p:spTgt spid="70"/>
                                        </p:tgtEl>
                                        <p:attrNameLst>
                                          <p:attrName>style.visibility</p:attrName>
                                        </p:attrNameLst>
                                      </p:cBhvr>
                                      <p:to>
                                        <p:strVal val="visible"/>
                                      </p:to>
                                    </p:set>
                                    <p:animEffect transition="in" filter="wipe(up)">
                                      <p:cBhvr>
                                        <p:cTn id="38" dur="250"/>
                                        <p:tgtEl>
                                          <p:spTgt spid="70"/>
                                        </p:tgtEl>
                                      </p:cBhvr>
                                    </p:animEffect>
                                  </p:childTnLst>
                                </p:cTn>
                              </p:par>
                              <p:par>
                                <p:cTn id="39" presetID="22" presetClass="entr" presetSubtype="8" fill="hold" nodeType="withEffect">
                                  <p:stCondLst>
                                    <p:cond delay="175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200"/>
                                        <p:tgtEl>
                                          <p:spTgt spid="71"/>
                                        </p:tgtEl>
                                      </p:cBhvr>
                                    </p:animEffect>
                                  </p:childTnLst>
                                </p:cTn>
                              </p:par>
                              <p:par>
                                <p:cTn id="42" presetID="22" presetClass="entr" presetSubtype="1" fill="hold" nodeType="withEffect">
                                  <p:stCondLst>
                                    <p:cond delay="195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150"/>
                                        <p:tgtEl>
                                          <p:spTgt spid="72"/>
                                        </p:tgtEl>
                                      </p:cBhvr>
                                    </p:animEffect>
                                  </p:childTnLst>
                                </p:cTn>
                              </p:par>
                              <p:par>
                                <p:cTn id="45" presetID="10" presetClass="entr" presetSubtype="0" fill="hold" grpId="0" nodeType="withEffect">
                                  <p:stCondLst>
                                    <p:cond delay="210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7" presetClass="entr" presetSubtype="8" fill="hold" nodeType="withEffect">
                                  <p:stCondLst>
                                    <p:cond delay="2100"/>
                                  </p:stCondLst>
                                  <p:childTnLst>
                                    <p:set>
                                      <p:cBhvr>
                                        <p:cTn id="49" dur="1" fill="hold">
                                          <p:stCondLst>
                                            <p:cond delay="0"/>
                                          </p:stCondLst>
                                        </p:cTn>
                                        <p:tgtEl>
                                          <p:spTgt spid="73"/>
                                        </p:tgtEl>
                                        <p:attrNameLst>
                                          <p:attrName>style.visibility</p:attrName>
                                        </p:attrNameLst>
                                      </p:cBhvr>
                                      <p:to>
                                        <p:strVal val="visible"/>
                                      </p:to>
                                    </p:set>
                                    <p:anim calcmode="lin" valueType="num">
                                      <p:cBhvr>
                                        <p:cTn id="50" dur="1850" fill="hold"/>
                                        <p:tgtEl>
                                          <p:spTgt spid="73"/>
                                        </p:tgtEl>
                                        <p:attrNameLst>
                                          <p:attrName>ppt_x</p:attrName>
                                        </p:attrNameLst>
                                      </p:cBhvr>
                                      <p:tavLst>
                                        <p:tav tm="0">
                                          <p:val>
                                            <p:strVal val="#ppt_x-#ppt_w/2"/>
                                          </p:val>
                                        </p:tav>
                                        <p:tav tm="100000">
                                          <p:val>
                                            <p:strVal val="#ppt_x"/>
                                          </p:val>
                                        </p:tav>
                                      </p:tavLst>
                                    </p:anim>
                                    <p:anim calcmode="lin" valueType="num">
                                      <p:cBhvr>
                                        <p:cTn id="51" dur="1850" fill="hold"/>
                                        <p:tgtEl>
                                          <p:spTgt spid="73"/>
                                        </p:tgtEl>
                                        <p:attrNameLst>
                                          <p:attrName>ppt_y</p:attrName>
                                        </p:attrNameLst>
                                      </p:cBhvr>
                                      <p:tavLst>
                                        <p:tav tm="0">
                                          <p:val>
                                            <p:strVal val="#ppt_y"/>
                                          </p:val>
                                        </p:tav>
                                        <p:tav tm="100000">
                                          <p:val>
                                            <p:strVal val="#ppt_y"/>
                                          </p:val>
                                        </p:tav>
                                      </p:tavLst>
                                    </p:anim>
                                    <p:anim calcmode="lin" valueType="num">
                                      <p:cBhvr>
                                        <p:cTn id="52" dur="1850" fill="hold"/>
                                        <p:tgtEl>
                                          <p:spTgt spid="73"/>
                                        </p:tgtEl>
                                        <p:attrNameLst>
                                          <p:attrName>ppt_w</p:attrName>
                                        </p:attrNameLst>
                                      </p:cBhvr>
                                      <p:tavLst>
                                        <p:tav tm="0">
                                          <p:val>
                                            <p:fltVal val="0"/>
                                          </p:val>
                                        </p:tav>
                                        <p:tav tm="100000">
                                          <p:val>
                                            <p:strVal val="#ppt_w"/>
                                          </p:val>
                                        </p:tav>
                                      </p:tavLst>
                                    </p:anim>
                                    <p:anim calcmode="lin" valueType="num">
                                      <p:cBhvr>
                                        <p:cTn id="53" dur="1850" fill="hold"/>
                                        <p:tgtEl>
                                          <p:spTgt spid="73"/>
                                        </p:tgtEl>
                                        <p:attrNameLst>
                                          <p:attrName>ppt_h</p:attrName>
                                        </p:attrNameLst>
                                      </p:cBhvr>
                                      <p:tavLst>
                                        <p:tav tm="0">
                                          <p:val>
                                            <p:strVal val="#ppt_h"/>
                                          </p:val>
                                        </p:tav>
                                        <p:tav tm="100000">
                                          <p:val>
                                            <p:strVal val="#ppt_h"/>
                                          </p:val>
                                        </p:tav>
                                      </p:tavLst>
                                    </p:anim>
                                  </p:childTnLst>
                                </p:cTn>
                              </p:par>
                              <p:par>
                                <p:cTn id="54" presetID="22" presetClass="exit" presetSubtype="8" fill="hold" nodeType="withEffect">
                                  <p:stCondLst>
                                    <p:cond delay="2400"/>
                                  </p:stCondLst>
                                  <p:childTnLst>
                                    <p:animEffect transition="out" filter="wipe(left)">
                                      <p:cBhvr>
                                        <p:cTn id="55" dur="1500"/>
                                        <p:tgtEl>
                                          <p:spTgt spid="73"/>
                                        </p:tgtEl>
                                      </p:cBhvr>
                                    </p:animEffect>
                                    <p:set>
                                      <p:cBhvr>
                                        <p:cTn id="56" dur="1" fill="hold">
                                          <p:stCondLst>
                                            <p:cond delay="1499"/>
                                          </p:stCondLst>
                                        </p:cTn>
                                        <p:tgtEl>
                                          <p:spTgt spid="73"/>
                                        </p:tgtEl>
                                        <p:attrNameLst>
                                          <p:attrName>style.visibility</p:attrName>
                                        </p:attrNameLst>
                                      </p:cBhvr>
                                      <p:to>
                                        <p:strVal val="hidden"/>
                                      </p:to>
                                    </p:set>
                                  </p:childTnLst>
                                </p:cTn>
                              </p:par>
                              <p:par>
                                <p:cTn id="57" presetID="22" presetClass="entr" presetSubtype="8" fill="hold" grpId="0" nodeType="withEffect">
                                  <p:stCondLst>
                                    <p:cond delay="210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2000"/>
                                        <p:tgtEl>
                                          <p:spTgt spid="74"/>
                                        </p:tgtEl>
                                      </p:cBhvr>
                                    </p:animEffect>
                                  </p:childTnLst>
                                </p:cTn>
                              </p:par>
                              <p:par>
                                <p:cTn id="60" presetID="10" presetClass="entr" presetSubtype="0" fill="hold" grpId="1" nodeType="withEffect">
                                  <p:stCondLst>
                                    <p:cond delay="230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200"/>
                                        <p:tgtEl>
                                          <p:spTgt spid="76"/>
                                        </p:tgtEl>
                                      </p:cBhvr>
                                    </p:animEffect>
                                  </p:childTnLst>
                                </p:cTn>
                              </p:par>
                              <p:par>
                                <p:cTn id="63" presetID="6" presetClass="emph" presetSubtype="0" accel="70000" fill="hold" grpId="0" nodeType="withEffect">
                                  <p:stCondLst>
                                    <p:cond delay="2500"/>
                                  </p:stCondLst>
                                  <p:childTnLst>
                                    <p:animScale>
                                      <p:cBhvr>
                                        <p:cTn id="64" dur="500" fill="hold"/>
                                        <p:tgtEl>
                                          <p:spTgt spid="76"/>
                                        </p:tgtEl>
                                      </p:cBhvr>
                                      <p:by x="1000000" y="1000000"/>
                                    </p:animScale>
                                  </p:childTnLst>
                                </p:cTn>
                              </p:par>
                              <p:par>
                                <p:cTn id="65" presetID="10" presetClass="exit" presetSubtype="0" fill="hold" grpId="2" nodeType="withEffect">
                                  <p:stCondLst>
                                    <p:cond delay="2500"/>
                                  </p:stCondLst>
                                  <p:childTnLst>
                                    <p:animEffect transition="out" filter="fade">
                                      <p:cBhvr>
                                        <p:cTn id="66" dur="500"/>
                                        <p:tgtEl>
                                          <p:spTgt spid="76"/>
                                        </p:tgtEl>
                                      </p:cBhvr>
                                    </p:animEffect>
                                    <p:set>
                                      <p:cBhvr>
                                        <p:cTn id="67" dur="1" fill="hold">
                                          <p:stCondLst>
                                            <p:cond delay="499"/>
                                          </p:stCondLst>
                                        </p:cTn>
                                        <p:tgtEl>
                                          <p:spTgt spid="76"/>
                                        </p:tgtEl>
                                        <p:attrNameLst>
                                          <p:attrName>style.visibility</p:attrName>
                                        </p:attrNameLst>
                                      </p:cBhvr>
                                      <p:to>
                                        <p:strVal val="hidden"/>
                                      </p:to>
                                    </p:set>
                                  </p:childTnLst>
                                </p:cTn>
                              </p:par>
                              <p:par>
                                <p:cTn id="68" presetID="10" presetClass="entr" presetSubtype="0" fill="hold" grpId="1" nodeType="withEffect">
                                  <p:stCondLst>
                                    <p:cond delay="310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200"/>
                                        <p:tgtEl>
                                          <p:spTgt spid="77"/>
                                        </p:tgtEl>
                                      </p:cBhvr>
                                    </p:animEffect>
                                  </p:childTnLst>
                                </p:cTn>
                              </p:par>
                              <p:par>
                                <p:cTn id="71" presetID="6" presetClass="emph" presetSubtype="0" accel="70000" fill="hold" grpId="0" nodeType="withEffect">
                                  <p:stCondLst>
                                    <p:cond delay="3200"/>
                                  </p:stCondLst>
                                  <p:childTnLst>
                                    <p:animScale>
                                      <p:cBhvr>
                                        <p:cTn id="72" dur="500" fill="hold"/>
                                        <p:tgtEl>
                                          <p:spTgt spid="77"/>
                                        </p:tgtEl>
                                      </p:cBhvr>
                                      <p:by x="1000000" y="1000000"/>
                                    </p:animScale>
                                  </p:childTnLst>
                                </p:cTn>
                              </p:par>
                              <p:par>
                                <p:cTn id="73" presetID="10" presetClass="exit" presetSubtype="0" fill="hold" grpId="2" nodeType="withEffect">
                                  <p:stCondLst>
                                    <p:cond delay="3200"/>
                                  </p:stCondLst>
                                  <p:childTnLst>
                                    <p:animEffect transition="out" filter="fade">
                                      <p:cBhvr>
                                        <p:cTn id="74" dur="500"/>
                                        <p:tgtEl>
                                          <p:spTgt spid="77"/>
                                        </p:tgtEl>
                                      </p:cBhvr>
                                    </p:animEffect>
                                    <p:set>
                                      <p:cBhvr>
                                        <p:cTn id="75" dur="1" fill="hold">
                                          <p:stCondLst>
                                            <p:cond delay="499"/>
                                          </p:stCondLst>
                                        </p:cTn>
                                        <p:tgtEl>
                                          <p:spTgt spid="77"/>
                                        </p:tgtEl>
                                        <p:attrNameLst>
                                          <p:attrName>style.visibility</p:attrName>
                                        </p:attrNameLst>
                                      </p:cBhvr>
                                      <p:to>
                                        <p:strVal val="hidden"/>
                                      </p:to>
                                    </p:set>
                                  </p:childTnLst>
                                </p:cTn>
                              </p:par>
                            </p:childTnLst>
                          </p:cTn>
                        </p:par>
                        <p:par>
                          <p:cTn id="76" fill="hold">
                            <p:stCondLst>
                              <p:cond delay="1000"/>
                            </p:stCondLst>
                            <p:childTnLst>
                              <p:par>
                                <p:cTn id="77" presetID="16" presetClass="entr" presetSubtype="21" fill="hold" grpId="0" nodeType="after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barn(inVertical)">
                                      <p:cBhvr>
                                        <p:cTn id="7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bldLvl="0" animBg="1"/>
      <p:bldP spid="67" grpId="0" bldLvl="0" animBg="1"/>
      <p:bldP spid="69" grpId="0" bldLvl="0" animBg="1"/>
      <p:bldP spid="70" grpId="0" bldLvl="0" animBg="1"/>
      <p:bldP spid="74" grpId="0"/>
      <p:bldP spid="75" grpId="1" bldLvl="0" animBg="1"/>
      <p:bldP spid="76" grpId="0" bldLvl="0" animBg="1"/>
      <p:bldP spid="76" grpId="1" bldLvl="0" animBg="1"/>
      <p:bldP spid="76" grpId="2" bldLvl="0" animBg="1"/>
      <p:bldP spid="77" grpId="0" bldLvl="0" animBg="1"/>
      <p:bldP spid="77" grpId="1" bldLvl="0" animBg="1"/>
      <p:bldP spid="77" grpId="2" bldLvl="0" animBg="1"/>
      <p:bldP spid="10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68655" y="495935"/>
            <a:ext cx="8343265" cy="430887"/>
          </a:xfrm>
          <a:prstGeom prst="rect">
            <a:avLst/>
          </a:prstGeom>
          <a:noFill/>
        </p:spPr>
        <p:txBody>
          <a:bodyPr wrap="square" lIns="0" tIns="0" rIns="0" bIns="0" rtlCol="0">
            <a:spAutoFit/>
          </a:bodyPr>
          <a:lstStyle/>
          <a:p>
            <a:pPr algn="ctr"/>
            <a:endParaRPr lang="zh-CN" altLang="en-US" sz="2800" b="1" dirty="0">
              <a:solidFill>
                <a:srgbClr val="C00000"/>
              </a:solidFill>
              <a:latin typeface="微软雅黑" panose="020B0503020204020204" pitchFamily="34" charset="-122"/>
              <a:ea typeface="微软雅黑" panose="020B0503020204020204" pitchFamily="34" charset="-122"/>
            </a:endParaRPr>
          </a:p>
        </p:txBody>
      </p:sp>
      <p:pic>
        <p:nvPicPr>
          <p:cNvPr id="3" name="图片 2" descr="高博智融logo"/>
          <p:cNvPicPr>
            <a:picLocks noChangeAspect="1"/>
          </p:cNvPicPr>
          <p:nvPr/>
        </p:nvPicPr>
        <p:blipFill>
          <a:blip r:embed="rId2" cstate="print"/>
          <a:stretch>
            <a:fillRect/>
          </a:stretch>
        </p:blipFill>
        <p:spPr>
          <a:xfrm>
            <a:off x="9839622" y="255151"/>
            <a:ext cx="1838325" cy="762635"/>
          </a:xfrm>
          <a:prstGeom prst="rect">
            <a:avLst/>
          </a:prstGeom>
        </p:spPr>
      </p:pic>
      <p:sp>
        <p:nvSpPr>
          <p:cNvPr id="4" name="文本框 3"/>
          <p:cNvSpPr txBox="1"/>
          <p:nvPr/>
        </p:nvSpPr>
        <p:spPr>
          <a:xfrm>
            <a:off x="406574" y="1053530"/>
            <a:ext cx="10729192" cy="369332"/>
          </a:xfrm>
          <a:prstGeom prst="rect">
            <a:avLst/>
          </a:prstGeom>
          <a:noFill/>
        </p:spPr>
        <p:txBody>
          <a:bodyPr wrap="square" lIns="0" tIns="0" rIns="0" bIns="0" rtlCol="0" anchor="t">
            <a:spAutoFit/>
          </a:bodyPr>
          <a:lstStyle/>
          <a:p>
            <a:r>
              <a:rPr lang="en-US" altLang="zh-CN" sz="2400" b="1" dirty="0" smtClean="0">
                <a:sym typeface="+mn-ea"/>
              </a:rPr>
              <a:t>Geographical Distribution of Government-guided Capital in the end of 2015 in China</a:t>
            </a:r>
            <a:endParaRPr lang="en-US" altLang="zh-CN" sz="2400" b="1" dirty="0" smtClean="0">
              <a:solidFill>
                <a:schemeClr val="accent6"/>
              </a:solidFill>
              <a:latin typeface="微软雅黑" panose="020B0503020204020204" pitchFamily="34" charset="-122"/>
              <a:ea typeface="微软雅黑" panose="020B0503020204020204" pitchFamily="34" charset="-122"/>
              <a:sym typeface="+mn-ea"/>
            </a:endParaRPr>
          </a:p>
        </p:txBody>
      </p:sp>
      <p:pic>
        <p:nvPicPr>
          <p:cNvPr id="173058" name="Picture 2"/>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bwMode="auto">
          <a:xfrm>
            <a:off x="1976120" y="1956435"/>
            <a:ext cx="8017510" cy="4625975"/>
          </a:xfrm>
          <a:prstGeom prst="rect">
            <a:avLst/>
          </a:prstGeom>
          <a:noFill/>
          <a:ln w="9525">
            <a:noFill/>
            <a:miter lim="800000"/>
            <a:headEnd/>
            <a:tailEnd/>
          </a:ln>
          <a:effectLst/>
        </p:spPr>
      </p:pic>
      <p:sp>
        <p:nvSpPr>
          <p:cNvPr id="6"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7</a:t>
            </a:fld>
            <a:endParaRPr lang="zh-CN" altLang="en-US" sz="1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高博智融logo"/>
          <p:cNvPicPr>
            <a:picLocks noChangeAspect="1"/>
          </p:cNvPicPr>
          <p:nvPr/>
        </p:nvPicPr>
        <p:blipFill>
          <a:blip r:embed="rId2" cstate="print"/>
          <a:stretch>
            <a:fillRect/>
          </a:stretch>
        </p:blipFill>
        <p:spPr>
          <a:xfrm>
            <a:off x="10127654" y="189434"/>
            <a:ext cx="1838325" cy="762635"/>
          </a:xfrm>
          <a:prstGeom prst="rect">
            <a:avLst/>
          </a:prstGeom>
        </p:spPr>
      </p:pic>
      <p:pic>
        <p:nvPicPr>
          <p:cNvPr id="174082" name="Picture 2"/>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bwMode="auto">
          <a:xfrm>
            <a:off x="2323783" y="1627531"/>
            <a:ext cx="7515225" cy="4891084"/>
          </a:xfrm>
          <a:prstGeom prst="rect">
            <a:avLst/>
          </a:prstGeom>
          <a:noFill/>
          <a:ln w="9525">
            <a:noFill/>
            <a:miter lim="800000"/>
            <a:headEnd/>
            <a:tailEnd/>
          </a:ln>
          <a:effectLst/>
        </p:spPr>
      </p:pic>
      <p:sp>
        <p:nvSpPr>
          <p:cNvPr id="2" name="文本框 1"/>
          <p:cNvSpPr txBox="1"/>
          <p:nvPr/>
        </p:nvSpPr>
        <p:spPr>
          <a:xfrm>
            <a:off x="622598" y="1053530"/>
            <a:ext cx="10867727" cy="369332"/>
          </a:xfrm>
          <a:prstGeom prst="rect">
            <a:avLst/>
          </a:prstGeom>
          <a:noFill/>
        </p:spPr>
        <p:txBody>
          <a:bodyPr wrap="square" lIns="0" tIns="0" rIns="0" bIns="0" rtlCol="0" anchor="t">
            <a:spAutoFit/>
          </a:bodyPr>
          <a:lstStyle/>
          <a:p>
            <a:r>
              <a:rPr lang="en-US" altLang="zh-CN" sz="2400" b="1" dirty="0" smtClean="0">
                <a:sym typeface="+mn-ea"/>
              </a:rPr>
              <a:t>Geographical Distribution of Government-guided Capital in the end of 2015 in China</a:t>
            </a:r>
            <a:endParaRPr lang="en-US" altLang="zh-CN" sz="2400" b="1" dirty="0" smtClean="0">
              <a:solidFill>
                <a:schemeClr val="accent6"/>
              </a:solidFill>
              <a:latin typeface="微软雅黑" panose="020B0503020204020204" pitchFamily="34" charset="-122"/>
              <a:ea typeface="微软雅黑" panose="020B0503020204020204" pitchFamily="34" charset="-122"/>
              <a:sym typeface="+mn-ea"/>
            </a:endParaRPr>
          </a:p>
        </p:txBody>
      </p:sp>
      <p:sp>
        <p:nvSpPr>
          <p:cNvPr id="5" name="文本框 5"/>
          <p:cNvSpPr txBox="1"/>
          <p:nvPr/>
        </p:nvSpPr>
        <p:spPr>
          <a:xfrm>
            <a:off x="11607982" y="6359093"/>
            <a:ext cx="330434" cy="371523"/>
          </a:xfrm>
          <a:prstGeom prst="rect">
            <a:avLst/>
          </a:prstGeom>
          <a:noFill/>
        </p:spPr>
        <p:txBody>
          <a:bodyPr wrap="none" lIns="108850" tIns="54425" rIns="108850" bIns="54425" rtlCol="0" anchor="t">
            <a:spAutoFit/>
          </a:bodyPr>
          <a:lstStyle/>
          <a:p>
            <a:fld id="{0DD7A1F3-16DC-46E5-82FC-5FF4E173F8B2}" type="slidenum">
              <a:rPr lang="zh-CN" altLang="en-US" sz="1700"/>
              <a:pPr/>
              <a:t>8</a:t>
            </a:fld>
            <a:endParaRPr lang="zh-CN" altLang="en-US" sz="1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1527</Words>
  <Application>Microsoft Office PowerPoint</Application>
  <PresentationFormat>自定义</PresentationFormat>
  <Paragraphs>133</Paragraphs>
  <Slides>21</Slides>
  <Notes>8</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Manager>hl81829782</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keywords>hl81829782</cp:keywords>
  <cp:lastModifiedBy>2016042602</cp:lastModifiedBy>
  <cp:revision>1069</cp:revision>
  <dcterms:created xsi:type="dcterms:W3CDTF">2015-04-24T01:01:00Z</dcterms:created>
  <dcterms:modified xsi:type="dcterms:W3CDTF">2017-03-29T11:21:01Z</dcterms:modified>
  <cp:category>hl81829782</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